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23"/>
  </p:notesMasterIdLst>
  <p:sldIdLst>
    <p:sldId id="264" r:id="rId5"/>
    <p:sldId id="314" r:id="rId6"/>
    <p:sldId id="315" r:id="rId7"/>
    <p:sldId id="313" r:id="rId8"/>
    <p:sldId id="316" r:id="rId9"/>
    <p:sldId id="317" r:id="rId10"/>
    <p:sldId id="318" r:id="rId11"/>
    <p:sldId id="319" r:id="rId12"/>
    <p:sldId id="320" r:id="rId13"/>
    <p:sldId id="321" r:id="rId14"/>
    <p:sldId id="322" r:id="rId15"/>
    <p:sldId id="323" r:id="rId16"/>
    <p:sldId id="324" r:id="rId17"/>
    <p:sldId id="325" r:id="rId18"/>
    <p:sldId id="326" r:id="rId19"/>
    <p:sldId id="327" r:id="rId20"/>
    <p:sldId id="328" r:id="rId21"/>
    <p:sldId id="329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19" autoAdjust="0"/>
  </p:normalViewPr>
  <p:slideViewPr>
    <p:cSldViewPr snapToGrid="0">
      <p:cViewPr varScale="1">
        <p:scale>
          <a:sx n="60" d="100"/>
          <a:sy n="60" d="100"/>
        </p:scale>
        <p:origin x="84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6DBDFE-DD3D-4291-A404-1B97A83A6EA8}" type="datetimeFigureOut">
              <a:rPr lang="en-US" smtClean="0"/>
              <a:t>10/2/2023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456DE3-4E01-4AFD-AD42-42312842ED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2961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AEA074-24A7-4657-AE02-A51F68EA6AA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98700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10/2/2023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701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10/2/2023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881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10/2/2023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9732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10/2/2023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582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10/2/2023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732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10/2/2023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587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10/2/2023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327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10/2/2023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160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10/2/2023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99103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10/2/2023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90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lower illustrations">
            <a:extLst>
              <a:ext uri="{FF2B5EF4-FFF2-40B4-BE49-F238E27FC236}">
                <a16:creationId xmlns:a16="http://schemas.microsoft.com/office/drawing/2014/main" id="{46768272-0F6A-4E58-A45C-F10D015D895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-839"/>
            <a:ext cx="12191980" cy="6858000"/>
          </a:xfrm>
          <a:prstGeom prst="rect">
            <a:avLst/>
          </a:prstGeom>
        </p:spPr>
      </p:pic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BF9FFE17-DE95-4821-ACC1-B90C954492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03CF76AF-FF72-4430-A772-0584032902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71132" y="2091263"/>
            <a:ext cx="8649738" cy="2590800"/>
          </a:xfrm>
        </p:spPr>
        <p:txBody>
          <a:bodyPr>
            <a:normAutofit/>
          </a:bodyPr>
          <a:lstStyle/>
          <a:p>
            <a:r>
              <a:rPr lang="en-US" sz="4800" dirty="0"/>
              <a:t>MOTIVASI &amp; KEPRIBADIAN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71130" y="4682062"/>
            <a:ext cx="8652788" cy="457201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endParaRPr lang="en-US" sz="1800" dirty="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0B1C8180-2FDD-4202-8C45-4057CB1AB2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D6E86CC6-13EA-4A88-86AD-CF27BF52CC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3F80B441-4F7D-4B40-8A13-FED03A1F3A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94182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70C7FD1A-44B1-4E4C-B0C9-A8103DCCDC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913025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28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D9DA1-69D1-9DED-DB65-E3D66A56D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877862"/>
          </a:xfrm>
        </p:spPr>
        <p:txBody>
          <a:bodyPr>
            <a:normAutofit/>
          </a:bodyPr>
          <a:lstStyle/>
          <a:p>
            <a:r>
              <a:rPr lang="en-US" sz="3600" dirty="0" err="1"/>
              <a:t>Motivasi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DD9E0A-498E-FEF2-8A2C-7550A68E6D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722474"/>
            <a:ext cx="10058400" cy="449293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dirty="0" err="1"/>
              <a:t>Dorongan</a:t>
            </a:r>
            <a:r>
              <a:rPr lang="en-US" sz="2400" dirty="0"/>
              <a:t> yang </a:t>
            </a:r>
            <a:r>
              <a:rPr lang="en-US" sz="2400" dirty="0" err="1"/>
              <a:t>membentuk</a:t>
            </a:r>
            <a:r>
              <a:rPr lang="en-US" sz="2400" dirty="0"/>
              <a:t> &amp; </a:t>
            </a:r>
            <a:r>
              <a:rPr lang="en-US" sz="2400" dirty="0" err="1"/>
              <a:t>mengarahkan</a:t>
            </a:r>
            <a:r>
              <a:rPr lang="en-US" sz="2400" dirty="0"/>
              <a:t> </a:t>
            </a:r>
            <a:r>
              <a:rPr lang="en-US" sz="2400" dirty="0" err="1"/>
              <a:t>perilaku</a:t>
            </a:r>
            <a:r>
              <a:rPr lang="en-US" sz="2400" dirty="0"/>
              <a:t> (Gibson, 2009)</a:t>
            </a:r>
          </a:p>
          <a:p>
            <a:pPr marL="0" indent="0">
              <a:buNone/>
            </a:pPr>
            <a:endParaRPr lang="en-US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err="1"/>
              <a:t>Suatu</a:t>
            </a:r>
            <a:r>
              <a:rPr lang="en-US" sz="2400" dirty="0"/>
              <a:t> proses yang </a:t>
            </a:r>
            <a:r>
              <a:rPr lang="en-US" sz="2400" dirty="0" err="1"/>
              <a:t>meliputi</a:t>
            </a:r>
            <a:r>
              <a:rPr lang="en-US" sz="2400" dirty="0"/>
              <a:t> </a:t>
            </a:r>
            <a:r>
              <a:rPr lang="en-US" sz="2400" dirty="0" err="1"/>
              <a:t>intensitas</a:t>
            </a:r>
            <a:r>
              <a:rPr lang="en-US" sz="2400" dirty="0"/>
              <a:t>, </a:t>
            </a:r>
            <a:r>
              <a:rPr lang="en-US" sz="2400" dirty="0" err="1"/>
              <a:t>arah</a:t>
            </a:r>
            <a:r>
              <a:rPr lang="en-US" sz="2400" dirty="0"/>
              <a:t> &amp; </a:t>
            </a:r>
            <a:r>
              <a:rPr lang="en-US" sz="2400" dirty="0" err="1"/>
              <a:t>persistensi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usaha</a:t>
            </a:r>
            <a:r>
              <a:rPr lang="en-US" sz="2400" dirty="0"/>
              <a:t> </a:t>
            </a:r>
            <a:r>
              <a:rPr lang="en-US" sz="2400" dirty="0" err="1"/>
              <a:t>individu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mencapai</a:t>
            </a:r>
            <a:r>
              <a:rPr lang="en-US" sz="2400" dirty="0"/>
              <a:t> </a:t>
            </a:r>
            <a:r>
              <a:rPr lang="en-US" sz="2400" dirty="0" err="1"/>
              <a:t>suatu</a:t>
            </a:r>
            <a:r>
              <a:rPr lang="en-US" sz="2400" dirty="0"/>
              <a:t> </a:t>
            </a:r>
            <a:r>
              <a:rPr lang="en-US" sz="2400" dirty="0" err="1"/>
              <a:t>tujuan</a:t>
            </a:r>
            <a:r>
              <a:rPr lang="en-US" sz="2400" dirty="0"/>
              <a:t> (Robbins &amp; Judge, 2011)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err="1"/>
              <a:t>Motivasi</a:t>
            </a:r>
            <a:r>
              <a:rPr lang="en-US" sz="2400" dirty="0"/>
              <a:t> </a:t>
            </a:r>
            <a:r>
              <a:rPr lang="en-US" sz="2400" dirty="0" err="1"/>
              <a:t>intrinsik</a:t>
            </a:r>
            <a:endParaRPr lang="en-US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err="1"/>
              <a:t>Motivasi</a:t>
            </a:r>
            <a:r>
              <a:rPr lang="en-US" sz="2400" dirty="0"/>
              <a:t> </a:t>
            </a:r>
            <a:r>
              <a:rPr lang="en-US" sz="2400" dirty="0" err="1"/>
              <a:t>ekstrinsik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7549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D9DA1-69D1-9DED-DB65-E3D66A56D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877862"/>
          </a:xfrm>
        </p:spPr>
        <p:txBody>
          <a:bodyPr>
            <a:normAutofit/>
          </a:bodyPr>
          <a:lstStyle/>
          <a:p>
            <a:r>
              <a:rPr lang="en-US" sz="3600" dirty="0" err="1"/>
              <a:t>Hirarki</a:t>
            </a:r>
            <a:r>
              <a:rPr lang="en-US" sz="3600" dirty="0"/>
              <a:t> </a:t>
            </a:r>
            <a:r>
              <a:rPr lang="en-US" sz="3600" dirty="0" err="1"/>
              <a:t>Kebutuhan</a:t>
            </a:r>
            <a:r>
              <a:rPr lang="en-US" sz="3600" dirty="0"/>
              <a:t> Maslow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F7ED2E6-150A-73FE-7707-1FACCBDFAD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66629" y="1722438"/>
            <a:ext cx="6858741" cy="449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9767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B3F7B-DB86-2A4A-327F-219F17383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69710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CF5AEF-BAD8-0500-FCAF-8C65C780B5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605" y="1541721"/>
            <a:ext cx="10706986" cy="47527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Kesimpulan :</a:t>
            </a:r>
          </a:p>
          <a:p>
            <a:pPr marL="0" indent="0">
              <a:buNone/>
            </a:pPr>
            <a:r>
              <a:rPr lang="en-US" sz="2400" dirty="0" err="1"/>
              <a:t>Motivasi</a:t>
            </a:r>
            <a:r>
              <a:rPr lang="en-US" sz="2400" dirty="0"/>
              <a:t> </a:t>
            </a:r>
            <a:r>
              <a:rPr lang="en-US" sz="2400" dirty="0" err="1"/>
              <a:t>dianggap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faktor-faktor</a:t>
            </a:r>
            <a:r>
              <a:rPr lang="en-US" sz="2400" dirty="0"/>
              <a:t> </a:t>
            </a:r>
            <a:r>
              <a:rPr lang="en-US" sz="2400" dirty="0" err="1"/>
              <a:t>penentu</a:t>
            </a:r>
            <a:r>
              <a:rPr lang="en-US" sz="2400" dirty="0"/>
              <a:t> </a:t>
            </a:r>
            <a:r>
              <a:rPr lang="en-US" sz="2400" dirty="0" err="1"/>
              <a:t>perilaku</a:t>
            </a:r>
            <a:r>
              <a:rPr lang="en-US" sz="2400" dirty="0"/>
              <a:t>, yang </a:t>
            </a:r>
            <a:r>
              <a:rPr lang="en-US" sz="2400" dirty="0" err="1"/>
              <a:t>mungkin</a:t>
            </a:r>
            <a:r>
              <a:rPr lang="en-US" sz="2400" dirty="0"/>
              <a:t> </a:t>
            </a:r>
            <a:r>
              <a:rPr lang="en-US" sz="2400" dirty="0" err="1"/>
              <a:t>terletak</a:t>
            </a:r>
            <a:r>
              <a:rPr lang="en-US" sz="2400" dirty="0"/>
              <a:t> di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organisme</a:t>
            </a:r>
            <a:r>
              <a:rPr lang="en-US" sz="2400" dirty="0"/>
              <a:t> (</a:t>
            </a:r>
            <a:r>
              <a:rPr lang="en-US" sz="2400" dirty="0" err="1"/>
              <a:t>motivasi</a:t>
            </a:r>
            <a:r>
              <a:rPr lang="en-US" sz="2400" dirty="0"/>
              <a:t> </a:t>
            </a:r>
            <a:r>
              <a:rPr lang="en-US" sz="2400" dirty="0" err="1"/>
              <a:t>intrinsik</a:t>
            </a:r>
            <a:r>
              <a:rPr lang="en-US" sz="2400" dirty="0"/>
              <a:t>)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lingkungan</a:t>
            </a:r>
            <a:r>
              <a:rPr lang="en-US" sz="2400" dirty="0"/>
              <a:t> (</a:t>
            </a:r>
            <a:r>
              <a:rPr lang="en-US" sz="2400" dirty="0" err="1"/>
              <a:t>motivasi</a:t>
            </a:r>
            <a:r>
              <a:rPr lang="en-US" sz="2400" dirty="0"/>
              <a:t> </a:t>
            </a:r>
            <a:r>
              <a:rPr lang="en-US" sz="2400" dirty="0" err="1"/>
              <a:t>ekstrinsik</a:t>
            </a:r>
            <a:r>
              <a:rPr lang="en-US" sz="2400" dirty="0"/>
              <a:t>). </a:t>
            </a:r>
            <a:r>
              <a:rPr lang="en-US" sz="2400" dirty="0" err="1"/>
              <a:t>Disposisi</a:t>
            </a:r>
            <a:r>
              <a:rPr lang="en-US" sz="2400" dirty="0"/>
              <a:t> </a:t>
            </a:r>
            <a:r>
              <a:rPr lang="en-US" sz="2400" dirty="0" err="1"/>
              <a:t>motivasi</a:t>
            </a:r>
            <a:r>
              <a:rPr lang="en-US" sz="2400" dirty="0"/>
              <a:t> yang </a:t>
            </a:r>
            <a:r>
              <a:rPr lang="en-US" sz="2400" dirty="0" err="1"/>
              <a:t>stabil</a:t>
            </a:r>
            <a:r>
              <a:rPr lang="en-US" sz="2400" dirty="0"/>
              <a:t> </a:t>
            </a:r>
            <a:r>
              <a:rPr lang="en-US" sz="2400" dirty="0" err="1"/>
              <a:t>merupakan</a:t>
            </a:r>
            <a:r>
              <a:rPr lang="en-US" sz="2400" dirty="0"/>
              <a:t> </a:t>
            </a:r>
            <a:r>
              <a:rPr lang="en-US" sz="2400" dirty="0" err="1"/>
              <a:t>bagian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struktur</a:t>
            </a:r>
            <a:r>
              <a:rPr lang="en-US" sz="2400" dirty="0"/>
              <a:t> </a:t>
            </a:r>
            <a:r>
              <a:rPr lang="en-US" sz="2400" dirty="0" err="1"/>
              <a:t>kepribadian</a:t>
            </a:r>
            <a:r>
              <a:rPr lang="en-US" sz="2400" dirty="0"/>
              <a:t> dan </a:t>
            </a:r>
            <a:r>
              <a:rPr lang="en-US" sz="2400" dirty="0" err="1"/>
              <a:t>mencirikan</a:t>
            </a:r>
            <a:r>
              <a:rPr lang="en-US" sz="2400" dirty="0"/>
              <a:t> </a:t>
            </a:r>
            <a:r>
              <a:rPr lang="en-US" sz="2400" dirty="0" err="1"/>
              <a:t>perilaku</a:t>
            </a:r>
            <a:r>
              <a:rPr lang="en-US" sz="2400" dirty="0"/>
              <a:t> </a:t>
            </a:r>
            <a:r>
              <a:rPr lang="en-US" sz="2400" dirty="0" err="1"/>
              <a:t>ekonomi</a:t>
            </a:r>
            <a:r>
              <a:rPr lang="en-US" sz="2400" dirty="0"/>
              <a:t> </a:t>
            </a:r>
            <a:r>
              <a:rPr lang="en-US" sz="2400" dirty="0" err="1"/>
              <a:t>individu</a:t>
            </a:r>
            <a:r>
              <a:rPr lang="en-US" sz="2400" dirty="0"/>
              <a:t>. Upaya </a:t>
            </a:r>
            <a:r>
              <a:rPr lang="en-US" sz="2400" dirty="0" err="1"/>
              <a:t>telah</a:t>
            </a:r>
            <a:r>
              <a:rPr lang="en-US" sz="2400" dirty="0"/>
              <a:t> </a:t>
            </a:r>
            <a:r>
              <a:rPr lang="en-US" sz="2400" dirty="0" err="1"/>
              <a:t>dilakukan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menyusun</a:t>
            </a:r>
            <a:r>
              <a:rPr lang="en-US" sz="2400" dirty="0"/>
              <a:t> </a:t>
            </a:r>
            <a:r>
              <a:rPr lang="en-US" sz="2400" dirty="0" err="1"/>
              <a:t>motivasi-motivasi</a:t>
            </a:r>
            <a:r>
              <a:rPr lang="en-US" sz="2400" dirty="0"/>
              <a:t> yang </a:t>
            </a:r>
            <a:r>
              <a:rPr lang="en-US" sz="2400" dirty="0" err="1"/>
              <a:t>berbeda</a:t>
            </a:r>
            <a:r>
              <a:rPr lang="en-US" sz="2400" dirty="0"/>
              <a:t>; yang paling </a:t>
            </a:r>
            <a:r>
              <a:rPr lang="en-US" sz="2400" dirty="0" err="1"/>
              <a:t>terkenal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teori</a:t>
            </a:r>
            <a:r>
              <a:rPr lang="en-US" sz="2400" dirty="0"/>
              <a:t> </a:t>
            </a:r>
            <a:r>
              <a:rPr lang="en-US" sz="2400" dirty="0" err="1"/>
              <a:t>sistem</a:t>
            </a:r>
            <a:r>
              <a:rPr lang="en-US" sz="2400" dirty="0"/>
              <a:t> </a:t>
            </a:r>
            <a:r>
              <a:rPr lang="en-US" sz="2400" dirty="0" err="1"/>
              <a:t>hierarki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Maslow.</a:t>
            </a:r>
          </a:p>
        </p:txBody>
      </p:sp>
    </p:spTree>
    <p:extLst>
      <p:ext uri="{BB962C8B-B14F-4D97-AF65-F5344CB8AC3E}">
        <p14:creationId xmlns:p14="http://schemas.microsoft.com/office/powerpoint/2010/main" val="1573248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B3F7B-DB86-2A4A-327F-219F17383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697108"/>
          </a:xfrm>
        </p:spPr>
        <p:txBody>
          <a:bodyPr>
            <a:normAutofit/>
          </a:bodyPr>
          <a:lstStyle/>
          <a:p>
            <a:r>
              <a:rPr lang="en-US" sz="3600" dirty="0" err="1"/>
              <a:t>Kebutuhan</a:t>
            </a:r>
            <a:r>
              <a:rPr lang="en-US" sz="3600" dirty="0"/>
              <a:t> </a:t>
            </a:r>
            <a:r>
              <a:rPr lang="en-US" sz="3600" dirty="0" err="1"/>
              <a:t>Berprestasi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CF5AEF-BAD8-0500-FCAF-8C65C780B5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605" y="1541721"/>
            <a:ext cx="10706986" cy="47527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err="1"/>
              <a:t>Kebutuhan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mencapai</a:t>
            </a:r>
            <a:r>
              <a:rPr lang="en-US" sz="2400" dirty="0"/>
              <a:t> </a:t>
            </a:r>
            <a:r>
              <a:rPr lang="en-US" sz="2400" dirty="0" err="1"/>
              <a:t>sesuatu</a:t>
            </a:r>
            <a:r>
              <a:rPr lang="en-US" sz="2400" dirty="0"/>
              <a:t> yang </a:t>
            </a:r>
            <a:r>
              <a:rPr lang="en-US" sz="2400" dirty="0" err="1"/>
              <a:t>sulit</a:t>
            </a:r>
            <a:r>
              <a:rPr lang="en-US" sz="2400" dirty="0"/>
              <a:t>,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menguasai</a:t>
            </a:r>
            <a:r>
              <a:rPr lang="en-US" sz="2400" dirty="0"/>
              <a:t>, </a:t>
            </a:r>
            <a:r>
              <a:rPr lang="en-US" sz="2400" dirty="0" err="1"/>
              <a:t>memanipulasi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mengatur</a:t>
            </a:r>
            <a:r>
              <a:rPr lang="en-US" sz="2400" dirty="0"/>
              <a:t> </a:t>
            </a:r>
            <a:r>
              <a:rPr lang="en-US" sz="2400" dirty="0" err="1"/>
              <a:t>objek</a:t>
            </a:r>
            <a:r>
              <a:rPr lang="en-US" sz="2400" dirty="0"/>
              <a:t> </a:t>
            </a:r>
            <a:r>
              <a:rPr lang="en-US" sz="2400" dirty="0" err="1"/>
              <a:t>fisik</a:t>
            </a:r>
            <a:r>
              <a:rPr lang="en-US" sz="2400" dirty="0"/>
              <a:t>, </a:t>
            </a:r>
            <a:r>
              <a:rPr lang="en-US" sz="2400" dirty="0" err="1"/>
              <a:t>manusia</a:t>
            </a:r>
            <a:r>
              <a:rPr lang="en-US" sz="2400" dirty="0"/>
              <a:t>, </a:t>
            </a:r>
            <a:r>
              <a:rPr lang="en-US" sz="2400" dirty="0" err="1"/>
              <a:t>atau</a:t>
            </a:r>
            <a:r>
              <a:rPr lang="en-US" sz="2400" dirty="0"/>
              <a:t> ide.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melakukan</a:t>
            </a:r>
            <a:r>
              <a:rPr lang="en-US" sz="2400" dirty="0"/>
              <a:t> </a:t>
            </a:r>
            <a:r>
              <a:rPr lang="en-US" sz="2400" dirty="0" err="1"/>
              <a:t>sesuatu</a:t>
            </a:r>
            <a:r>
              <a:rPr lang="en-US" sz="2400" dirty="0"/>
              <a:t> </a:t>
            </a:r>
            <a:r>
              <a:rPr lang="en-US" sz="2400" dirty="0" err="1"/>
              <a:t>secepat</a:t>
            </a:r>
            <a:r>
              <a:rPr lang="en-US" sz="2400" dirty="0"/>
              <a:t> dan </a:t>
            </a:r>
            <a:r>
              <a:rPr lang="en-US" sz="2400" dirty="0" err="1"/>
              <a:t>semandiri</a:t>
            </a:r>
            <a:r>
              <a:rPr lang="en-US" sz="2400" dirty="0"/>
              <a:t> </a:t>
            </a:r>
            <a:r>
              <a:rPr lang="en-US" sz="2400" dirty="0" err="1"/>
              <a:t>mungkin</a:t>
            </a:r>
            <a:r>
              <a:rPr lang="en-US" sz="2400" dirty="0"/>
              <a:t>. </a:t>
            </a:r>
            <a:r>
              <a:rPr lang="en-US" sz="2400" dirty="0" err="1"/>
              <a:t>Mengatasi</a:t>
            </a:r>
            <a:r>
              <a:rPr lang="en-US" sz="2400" dirty="0"/>
              <a:t> </a:t>
            </a:r>
            <a:r>
              <a:rPr lang="en-US" sz="2400" dirty="0" err="1"/>
              <a:t>hambatan</a:t>
            </a:r>
            <a:r>
              <a:rPr lang="en-US" sz="2400" dirty="0"/>
              <a:t> dan </a:t>
            </a:r>
            <a:r>
              <a:rPr lang="en-US" sz="2400" dirty="0" err="1"/>
              <a:t>mencapai</a:t>
            </a:r>
            <a:r>
              <a:rPr lang="en-US" sz="2400" dirty="0"/>
              <a:t> </a:t>
            </a:r>
            <a:r>
              <a:rPr lang="en-US" sz="2400" dirty="0" err="1"/>
              <a:t>standar</a:t>
            </a:r>
            <a:r>
              <a:rPr lang="en-US" sz="2400" dirty="0"/>
              <a:t> yang </a:t>
            </a:r>
            <a:r>
              <a:rPr lang="en-US" sz="2400" dirty="0" err="1"/>
              <a:t>tinggi</a:t>
            </a:r>
            <a:r>
              <a:rPr lang="en-US" sz="2400" dirty="0"/>
              <a:t>.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melampaui</a:t>
            </a:r>
            <a:r>
              <a:rPr lang="en-US" sz="2400" dirty="0"/>
              <a:t> </a:t>
            </a:r>
            <a:r>
              <a:rPr lang="en-US" sz="2400" dirty="0" err="1"/>
              <a:t>diri</a:t>
            </a:r>
            <a:r>
              <a:rPr lang="en-US" sz="2400" dirty="0"/>
              <a:t> </a:t>
            </a:r>
            <a:r>
              <a:rPr lang="en-US" sz="2400" dirty="0" err="1"/>
              <a:t>sendiri</a:t>
            </a:r>
            <a:r>
              <a:rPr lang="en-US" sz="2400" dirty="0"/>
              <a:t>.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menyaingi</a:t>
            </a:r>
            <a:r>
              <a:rPr lang="en-US" sz="2400" dirty="0"/>
              <a:t> dan </a:t>
            </a:r>
            <a:r>
              <a:rPr lang="en-US" sz="2400" dirty="0" err="1"/>
              <a:t>mengalahkan</a:t>
            </a:r>
            <a:r>
              <a:rPr lang="en-US" sz="2400" dirty="0"/>
              <a:t> orang lain. </a:t>
            </a:r>
            <a:r>
              <a:rPr lang="en-US" sz="2400" dirty="0" err="1"/>
              <a:t>Meningkatkan</a:t>
            </a:r>
            <a:r>
              <a:rPr lang="en-US" sz="2400" dirty="0"/>
              <a:t> </a:t>
            </a:r>
            <a:r>
              <a:rPr lang="en-US" sz="2400" dirty="0" err="1"/>
              <a:t>harga</a:t>
            </a:r>
            <a:r>
              <a:rPr lang="en-US" sz="2400" dirty="0"/>
              <a:t> </a:t>
            </a:r>
            <a:r>
              <a:rPr lang="en-US" sz="2400" dirty="0" err="1"/>
              <a:t>diri</a:t>
            </a:r>
            <a:r>
              <a:rPr lang="en-US" sz="2400" dirty="0"/>
              <a:t> </a:t>
            </a:r>
            <a:r>
              <a:rPr lang="en-US" sz="2400" dirty="0" err="1"/>
              <a:t>melalui</a:t>
            </a:r>
            <a:r>
              <a:rPr lang="en-US" sz="2400" dirty="0"/>
              <a:t> </a:t>
            </a:r>
            <a:r>
              <a:rPr lang="en-US" sz="2400" dirty="0" err="1"/>
              <a:t>keberhasilan</a:t>
            </a:r>
            <a:r>
              <a:rPr lang="en-US" sz="2400" dirty="0"/>
              <a:t> </a:t>
            </a:r>
            <a:r>
              <a:rPr lang="en-US" sz="2400" dirty="0" err="1"/>
              <a:t>penggunaan</a:t>
            </a:r>
            <a:r>
              <a:rPr lang="en-US" sz="2400" dirty="0"/>
              <a:t> </a:t>
            </a:r>
            <a:r>
              <a:rPr lang="en-US" sz="2400" dirty="0" err="1"/>
              <a:t>bakat</a:t>
            </a:r>
            <a:r>
              <a:rPr lang="en-US" sz="2400" dirty="0"/>
              <a:t>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err="1"/>
              <a:t>Kebutuhan</a:t>
            </a:r>
            <a:r>
              <a:rPr lang="en-US" sz="2400" dirty="0"/>
              <a:t>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prestasi</a:t>
            </a:r>
            <a:r>
              <a:rPr lang="en-US" sz="2400" dirty="0"/>
              <a:t> </a:t>
            </a:r>
            <a:r>
              <a:rPr lang="en-US" sz="2400" dirty="0" err="1"/>
              <a:t>telah</a:t>
            </a:r>
            <a:r>
              <a:rPr lang="en-US" sz="2400" dirty="0"/>
              <a:t> </a:t>
            </a:r>
            <a:r>
              <a:rPr lang="en-US" sz="2400" dirty="0" err="1"/>
              <a:t>dikaitkan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sejumlah</a:t>
            </a:r>
            <a:r>
              <a:rPr lang="en-US" sz="2400" dirty="0"/>
              <a:t> </a:t>
            </a:r>
            <a:r>
              <a:rPr lang="en-US" sz="2400" dirty="0" err="1"/>
              <a:t>fenomena</a:t>
            </a:r>
            <a:r>
              <a:rPr lang="en-US" sz="2400" dirty="0"/>
              <a:t> </a:t>
            </a:r>
            <a:r>
              <a:rPr lang="en-US" sz="2400" dirty="0" err="1"/>
              <a:t>bidang</a:t>
            </a:r>
            <a:r>
              <a:rPr lang="en-US" sz="2400" dirty="0"/>
              <a:t> </a:t>
            </a:r>
            <a:r>
              <a:rPr lang="en-US" sz="2400" dirty="0" err="1"/>
              <a:t>ekonomi</a:t>
            </a:r>
            <a:r>
              <a:rPr lang="en-US" sz="2400" dirty="0"/>
              <a:t>, </a:t>
            </a:r>
            <a:r>
              <a:rPr lang="en-US" sz="2400" dirty="0" err="1"/>
              <a:t>seperti</a:t>
            </a:r>
            <a:r>
              <a:rPr lang="en-US" sz="2400" dirty="0"/>
              <a:t> </a:t>
            </a:r>
            <a:r>
              <a:rPr lang="en-US" sz="2400" dirty="0" err="1"/>
              <a:t>prestasi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, </a:t>
            </a:r>
            <a:r>
              <a:rPr lang="en-US" sz="2400" dirty="0" err="1"/>
              <a:t>kewirausahaan</a:t>
            </a:r>
            <a:r>
              <a:rPr lang="en-US" sz="2400" dirty="0"/>
              <a:t> dan </a:t>
            </a:r>
            <a:r>
              <a:rPr lang="en-US" sz="2400" dirty="0" err="1"/>
              <a:t>pertumbuhan</a:t>
            </a:r>
            <a:r>
              <a:rPr lang="en-US" sz="2400" dirty="0"/>
              <a:t> </a:t>
            </a:r>
            <a:r>
              <a:rPr lang="en-US" sz="2400" dirty="0" err="1"/>
              <a:t>ekonomi</a:t>
            </a:r>
            <a:r>
              <a:rPr lang="en-US" sz="2400" dirty="0"/>
              <a:t> </a:t>
            </a:r>
            <a:r>
              <a:rPr lang="en-US" sz="2400" dirty="0" err="1"/>
              <a:t>masyarakat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756016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B3F7B-DB86-2A4A-327F-219F17383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697108"/>
          </a:xfrm>
        </p:spPr>
        <p:txBody>
          <a:bodyPr>
            <a:normAutofit/>
          </a:bodyPr>
          <a:lstStyle/>
          <a:p>
            <a:r>
              <a:rPr lang="en-US" sz="3600" dirty="0" err="1"/>
              <a:t>Kebutuhan</a:t>
            </a:r>
            <a:r>
              <a:rPr lang="en-US" sz="3600" dirty="0"/>
              <a:t> </a:t>
            </a:r>
            <a:r>
              <a:rPr lang="en-US" sz="3600" dirty="0" err="1"/>
              <a:t>Berprestasi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CF5AEF-BAD8-0500-FCAF-8C65C780B5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605" y="1541721"/>
            <a:ext cx="10706986" cy="47527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err="1"/>
              <a:t>Kebutuhan</a:t>
            </a:r>
            <a:r>
              <a:rPr lang="en-US" sz="2400" dirty="0"/>
              <a:t>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prestasi</a:t>
            </a:r>
            <a:r>
              <a:rPr lang="en-US" sz="2400" dirty="0"/>
              <a:t> </a:t>
            </a:r>
            <a:r>
              <a:rPr lang="en-US" sz="2400" dirty="0" err="1"/>
              <a:t>mempunyai</a:t>
            </a:r>
            <a:r>
              <a:rPr lang="en-US" sz="2400" dirty="0"/>
              <a:t> </a:t>
            </a:r>
            <a:r>
              <a:rPr lang="en-US" sz="2400" dirty="0" err="1"/>
              <a:t>pengaruh</a:t>
            </a:r>
            <a:r>
              <a:rPr lang="en-US" sz="2400" dirty="0"/>
              <a:t> yang </a:t>
            </a:r>
            <a:r>
              <a:rPr lang="en-US" sz="2400" dirty="0" err="1"/>
              <a:t>meresap</a:t>
            </a:r>
            <a:r>
              <a:rPr lang="en-US" sz="2400" dirty="0"/>
              <a:t> dan </a:t>
            </a:r>
            <a:r>
              <a:rPr lang="en-US" sz="2400" dirty="0" err="1"/>
              <a:t>bertahan</a:t>
            </a:r>
            <a:r>
              <a:rPr lang="en-US" sz="2400" dirty="0"/>
              <a:t> lama pada </a:t>
            </a:r>
            <a:r>
              <a:rPr lang="en-US" sz="2400" dirty="0" err="1"/>
              <a:t>perilaku</a:t>
            </a:r>
            <a:r>
              <a:rPr lang="en-US" sz="2400" dirty="0"/>
              <a:t> </a:t>
            </a:r>
            <a:r>
              <a:rPr lang="en-US" sz="2400" dirty="0" err="1"/>
              <a:t>individu</a:t>
            </a:r>
            <a:r>
              <a:rPr lang="en-US" sz="2400" dirty="0"/>
              <a:t> dan </a:t>
            </a:r>
            <a:r>
              <a:rPr lang="en-US" sz="2400" dirty="0" err="1"/>
              <a:t>perkembangan</a:t>
            </a:r>
            <a:r>
              <a:rPr lang="en-US" sz="2400" dirty="0"/>
              <a:t> </a:t>
            </a:r>
            <a:r>
              <a:rPr lang="en-US" sz="2400" dirty="0" err="1"/>
              <a:t>ekonomi</a:t>
            </a:r>
            <a:r>
              <a:rPr lang="en-US" sz="2400" dirty="0"/>
              <a:t> </a:t>
            </a:r>
            <a:r>
              <a:rPr lang="en-US" sz="2400" dirty="0" err="1"/>
              <a:t>suatu</a:t>
            </a:r>
            <a:r>
              <a:rPr lang="en-US" sz="2400" dirty="0"/>
              <a:t> </a:t>
            </a:r>
            <a:r>
              <a:rPr lang="en-US" sz="2400" dirty="0" err="1"/>
              <a:t>masyarakat</a:t>
            </a:r>
            <a:r>
              <a:rPr lang="en-US" sz="2400" dirty="0"/>
              <a:t>. Teknik </a:t>
            </a:r>
            <a:r>
              <a:rPr lang="en-US" sz="2400" dirty="0" err="1"/>
              <a:t>pengukuran</a:t>
            </a:r>
            <a:r>
              <a:rPr lang="en-US" sz="2400" dirty="0"/>
              <a:t> yang </a:t>
            </a:r>
            <a:r>
              <a:rPr lang="en-US" sz="2400" dirty="0" err="1"/>
              <a:t>ampuh</a:t>
            </a:r>
            <a:r>
              <a:rPr lang="en-US" sz="2400" dirty="0"/>
              <a:t>, TAT, </a:t>
            </a:r>
            <a:r>
              <a:rPr lang="en-US" sz="2400" dirty="0" err="1"/>
              <a:t>digunakan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menilai</a:t>
            </a:r>
            <a:r>
              <a:rPr lang="en-US" sz="2400" dirty="0"/>
              <a:t> </a:t>
            </a:r>
            <a:r>
              <a:rPr lang="en-US" sz="2400" dirty="0" err="1"/>
              <a:t>nAch</a:t>
            </a:r>
            <a:r>
              <a:rPr lang="en-US" sz="2400" dirty="0"/>
              <a:t>. </a:t>
            </a:r>
            <a:r>
              <a:rPr lang="en-US" sz="2400" dirty="0" err="1"/>
              <a:t>Individu</a:t>
            </a:r>
            <a:r>
              <a:rPr lang="en-US" sz="2400" dirty="0"/>
              <a:t> yang </a:t>
            </a:r>
            <a:r>
              <a:rPr lang="en-US" sz="2400" dirty="0" err="1"/>
              <a:t>memiliki</a:t>
            </a:r>
            <a:r>
              <a:rPr lang="en-US" sz="2400" dirty="0"/>
              <a:t> </a:t>
            </a:r>
            <a:r>
              <a:rPr lang="en-US" sz="2400" dirty="0" err="1"/>
              <a:t>nAch</a:t>
            </a:r>
            <a:r>
              <a:rPr lang="en-US" sz="2400" dirty="0"/>
              <a:t> </a:t>
            </a:r>
            <a:r>
              <a:rPr lang="en-US" sz="2400" dirty="0" err="1"/>
              <a:t>tinggi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intrinsik</a:t>
            </a:r>
            <a:r>
              <a:rPr lang="en-US" sz="2400" dirty="0"/>
              <a:t> </a:t>
            </a:r>
            <a:r>
              <a:rPr lang="en-US" sz="2400" dirty="0" err="1"/>
              <a:t>termotivasi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melakukan</a:t>
            </a:r>
            <a:r>
              <a:rPr lang="en-US" sz="2400" dirty="0"/>
              <a:t> </a:t>
            </a:r>
            <a:r>
              <a:rPr lang="en-US" sz="2400" dirty="0" err="1"/>
              <a:t>tugas</a:t>
            </a:r>
            <a:r>
              <a:rPr lang="en-US" sz="2400" dirty="0"/>
              <a:t> dan </a:t>
            </a:r>
            <a:r>
              <a:rPr lang="en-US" sz="2400" dirty="0" err="1"/>
              <a:t>menetapkan</a:t>
            </a:r>
            <a:r>
              <a:rPr lang="en-US" sz="2400" dirty="0"/>
              <a:t> </a:t>
            </a:r>
            <a:r>
              <a:rPr lang="en-US" sz="2400" dirty="0" err="1"/>
              <a:t>tujuan</a:t>
            </a:r>
            <a:r>
              <a:rPr lang="en-US" sz="2400" dirty="0"/>
              <a:t> yang </a:t>
            </a:r>
            <a:r>
              <a:rPr lang="en-US" sz="2400" dirty="0" err="1"/>
              <a:t>cukup</a:t>
            </a:r>
            <a:r>
              <a:rPr lang="en-US" sz="2400" dirty="0"/>
              <a:t> </a:t>
            </a:r>
            <a:r>
              <a:rPr lang="en-US" sz="2400" dirty="0" err="1"/>
              <a:t>sulit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diri</a:t>
            </a:r>
            <a:r>
              <a:rPr lang="en-US" sz="2400" dirty="0"/>
              <a:t> </a:t>
            </a:r>
            <a:r>
              <a:rPr lang="en-US" sz="2400" dirty="0" err="1"/>
              <a:t>mereka</a:t>
            </a:r>
            <a:r>
              <a:rPr lang="en-US" sz="2400" dirty="0"/>
              <a:t> </a:t>
            </a:r>
            <a:r>
              <a:rPr lang="en-US" sz="2400" dirty="0" err="1"/>
              <a:t>sendiri</a:t>
            </a:r>
            <a:r>
              <a:rPr lang="en-US" sz="2400" dirty="0"/>
              <a:t>. </a:t>
            </a:r>
            <a:r>
              <a:rPr lang="en-US" sz="2400" dirty="0" err="1"/>
              <a:t>nAch</a:t>
            </a:r>
            <a:r>
              <a:rPr lang="en-US" sz="2400" dirty="0"/>
              <a:t>, </a:t>
            </a:r>
            <a:r>
              <a:rPr lang="en-US" sz="2400" dirty="0" err="1"/>
              <a:t>seperti</a:t>
            </a:r>
            <a:r>
              <a:rPr lang="en-US" sz="2400" dirty="0"/>
              <a:t> </a:t>
            </a:r>
            <a:r>
              <a:rPr lang="en-US" sz="2400" dirty="0" err="1"/>
              <a:t>banyak</a:t>
            </a:r>
            <a:r>
              <a:rPr lang="en-US" sz="2400" dirty="0"/>
              <a:t> </a:t>
            </a:r>
            <a:r>
              <a:rPr lang="en-US" sz="2400" dirty="0" err="1"/>
              <a:t>lainnya</a:t>
            </a:r>
            <a:r>
              <a:rPr lang="en-US" sz="2400" dirty="0"/>
              <a:t> </a:t>
            </a:r>
            <a:r>
              <a:rPr lang="en-US" sz="2400" dirty="0" err="1"/>
              <a:t>ciri-ciri</a:t>
            </a:r>
            <a:r>
              <a:rPr lang="en-US" sz="2400" dirty="0"/>
              <a:t> </a:t>
            </a:r>
            <a:r>
              <a:rPr lang="en-US" sz="2400" dirty="0" err="1"/>
              <a:t>kepribadian</a:t>
            </a:r>
            <a:r>
              <a:rPr lang="en-US" sz="2400" dirty="0"/>
              <a:t>, </a:t>
            </a:r>
            <a:r>
              <a:rPr lang="en-US" sz="2400" dirty="0" err="1"/>
              <a:t>berkembang</a:t>
            </a:r>
            <a:r>
              <a:rPr lang="en-US" sz="2400" dirty="0"/>
              <a:t> </a:t>
            </a:r>
            <a:r>
              <a:rPr lang="en-US" sz="2400" dirty="0" err="1"/>
              <a:t>selama</a:t>
            </a:r>
            <a:r>
              <a:rPr lang="en-US" sz="2400" dirty="0"/>
              <a:t> masa </a:t>
            </a:r>
            <a:r>
              <a:rPr lang="en-US" sz="2400" dirty="0" err="1"/>
              <a:t>pendidikan</a:t>
            </a:r>
            <a:r>
              <a:rPr lang="en-US" sz="2400" dirty="0"/>
              <a:t> dan </a:t>
            </a:r>
            <a:r>
              <a:rPr lang="en-US" sz="2400" dirty="0" err="1"/>
              <a:t>mempengaruhi</a:t>
            </a:r>
            <a:r>
              <a:rPr lang="en-US" sz="2400" dirty="0"/>
              <a:t> </a:t>
            </a:r>
            <a:r>
              <a:rPr lang="en-US" sz="2400" dirty="0" err="1"/>
              <a:t>sekolah</a:t>
            </a:r>
            <a:r>
              <a:rPr lang="en-US" sz="2400" dirty="0"/>
              <a:t> dan </a:t>
            </a:r>
            <a:r>
              <a:rPr lang="en-US" sz="2400" dirty="0" err="1"/>
              <a:t>karir</a:t>
            </a:r>
            <a:r>
              <a:rPr lang="en-US" sz="2400" dirty="0"/>
              <a:t> </a:t>
            </a:r>
            <a:r>
              <a:rPr lang="en-US" sz="2400" dirty="0" err="1"/>
              <a:t>profesional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953035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B3F7B-DB86-2A4A-327F-219F17383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697108"/>
          </a:xfrm>
        </p:spPr>
        <p:txBody>
          <a:bodyPr>
            <a:normAutofit/>
          </a:bodyPr>
          <a:lstStyle/>
          <a:p>
            <a:r>
              <a:rPr lang="en-US" sz="3600" dirty="0"/>
              <a:t>Locus of Control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CF5AEF-BAD8-0500-FCAF-8C65C780B5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605" y="1541721"/>
            <a:ext cx="10706986" cy="475275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400" dirty="0" err="1"/>
              <a:t>Keyakinan</a:t>
            </a:r>
            <a:r>
              <a:rPr lang="en-US" sz="2400" dirty="0"/>
              <a:t> </a:t>
            </a:r>
            <a:r>
              <a:rPr lang="en-US" sz="2400" dirty="0" err="1"/>
              <a:t>psikologis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melakukan</a:t>
            </a:r>
            <a:r>
              <a:rPr lang="en-US" sz="2400" dirty="0"/>
              <a:t> </a:t>
            </a:r>
            <a:r>
              <a:rPr lang="en-US" sz="2400" dirty="0" err="1"/>
              <a:t>kontrol</a:t>
            </a:r>
            <a:r>
              <a:rPr lang="en-US" sz="2400" dirty="0"/>
              <a:t> </a:t>
            </a:r>
            <a:r>
              <a:rPr lang="en-US" sz="2400" dirty="0" err="1"/>
              <a:t>terhadap</a:t>
            </a:r>
            <a:r>
              <a:rPr lang="en-US" sz="2400" dirty="0"/>
              <a:t> </a:t>
            </a:r>
            <a:r>
              <a:rPr lang="en-US" sz="2400" dirty="0" err="1"/>
              <a:t>lingkungan</a:t>
            </a:r>
            <a:r>
              <a:rPr lang="en-US" sz="2400" dirty="0"/>
              <a:t>.</a:t>
            </a:r>
          </a:p>
          <a:p>
            <a:pPr marL="0" indent="0">
              <a:buNone/>
            </a:pPr>
            <a:r>
              <a:rPr lang="en-US" sz="2400" dirty="0"/>
              <a:t>Ketika </a:t>
            </a:r>
            <a:r>
              <a:rPr lang="en-US" sz="2400" dirty="0" err="1"/>
              <a:t>tindakan</a:t>
            </a:r>
            <a:r>
              <a:rPr lang="en-US" sz="2400" dirty="0"/>
              <a:t> </a:t>
            </a:r>
            <a:r>
              <a:rPr lang="en-US" sz="2400" dirty="0" err="1"/>
              <a:t>individu</a:t>
            </a:r>
            <a:r>
              <a:rPr lang="en-US" sz="2400" dirty="0"/>
              <a:t> </a:t>
            </a:r>
            <a:r>
              <a:rPr lang="en-US" sz="2400" dirty="0" err="1"/>
              <a:t>diikuti</a:t>
            </a:r>
            <a:r>
              <a:rPr lang="en-US" sz="2400" dirty="0"/>
              <a:t> oleh </a:t>
            </a:r>
            <a:r>
              <a:rPr lang="en-US" sz="2400" dirty="0" err="1"/>
              <a:t>suatu</a:t>
            </a:r>
            <a:r>
              <a:rPr lang="en-US" sz="2400" dirty="0"/>
              <a:t> </a:t>
            </a:r>
            <a:r>
              <a:rPr lang="en-US" sz="2400" dirty="0" err="1"/>
              <a:t>hasil</a:t>
            </a:r>
            <a:r>
              <a:rPr lang="en-US" sz="2400" dirty="0"/>
              <a:t>,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sepenuhnya</a:t>
            </a:r>
            <a:r>
              <a:rPr lang="en-US" sz="2400" dirty="0"/>
              <a:t> </a:t>
            </a:r>
            <a:r>
              <a:rPr lang="en-US" sz="2400" dirty="0" err="1"/>
              <a:t>bergantung</a:t>
            </a:r>
            <a:r>
              <a:rPr lang="en-US" sz="2400" dirty="0"/>
              <a:t> pada </a:t>
            </a:r>
            <a:r>
              <a:rPr lang="en-US" sz="2400" dirty="0" err="1"/>
              <a:t>tindakan</a:t>
            </a:r>
            <a:r>
              <a:rPr lang="en-US" sz="2400" dirty="0"/>
              <a:t> </a:t>
            </a:r>
            <a:r>
              <a:rPr lang="en-US" sz="2400" dirty="0" err="1"/>
              <a:t>tersebut</a:t>
            </a:r>
            <a:r>
              <a:rPr lang="en-US" sz="2400" dirty="0"/>
              <a:t>, </a:t>
            </a:r>
            <a:r>
              <a:rPr lang="en-US" sz="2400" dirty="0" err="1"/>
              <a:t>biasanya</a:t>
            </a:r>
            <a:r>
              <a:rPr lang="en-US" sz="2400" dirty="0"/>
              <a:t> </a:t>
            </a:r>
            <a:r>
              <a:rPr lang="en-US" sz="2400" dirty="0" err="1"/>
              <a:t>dianggap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hasil</a:t>
            </a:r>
            <a:r>
              <a:rPr lang="en-US" sz="2400" dirty="0"/>
              <a:t> </a:t>
            </a:r>
            <a:r>
              <a:rPr lang="en-US" sz="2400" dirty="0" err="1"/>
              <a:t>keberuntungan</a:t>
            </a:r>
            <a:r>
              <a:rPr lang="en-US" sz="2400" dirty="0"/>
              <a:t>, </a:t>
            </a:r>
            <a:r>
              <a:rPr lang="en-US" sz="2400" dirty="0" err="1"/>
              <a:t>peluang</a:t>
            </a:r>
            <a:r>
              <a:rPr lang="en-US" sz="2400" dirty="0"/>
              <a:t>, </a:t>
            </a:r>
            <a:r>
              <a:rPr lang="en-US" sz="2400" dirty="0" err="1"/>
              <a:t>takdir</a:t>
            </a:r>
            <a:r>
              <a:rPr lang="en-US" sz="2400" dirty="0"/>
              <a:t>, </a:t>
            </a:r>
            <a:r>
              <a:rPr lang="en-US" sz="2400" dirty="0" err="1"/>
              <a:t>seperti</a:t>
            </a:r>
            <a:r>
              <a:rPr lang="en-US" sz="2400" dirty="0"/>
              <a:t> di </a:t>
            </a:r>
            <a:r>
              <a:rPr lang="en-US" sz="2400" dirty="0" err="1"/>
              <a:t>bawah</a:t>
            </a:r>
            <a:r>
              <a:rPr lang="en-US" sz="2400" dirty="0"/>
              <a:t> </a:t>
            </a:r>
            <a:r>
              <a:rPr lang="en-US" sz="2400" dirty="0" err="1"/>
              <a:t>kendali</a:t>
            </a:r>
            <a:r>
              <a:rPr lang="en-US" sz="2400" dirty="0"/>
              <a:t> orang lain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diprediksi</a:t>
            </a:r>
            <a:r>
              <a:rPr lang="en-US" sz="2400" dirty="0"/>
              <a:t>. Jika </a:t>
            </a:r>
            <a:r>
              <a:rPr lang="en-US" sz="2400" dirty="0" err="1"/>
              <a:t>peristiwa</a:t>
            </a:r>
            <a:r>
              <a:rPr lang="en-US" sz="2400" dirty="0"/>
              <a:t> </a:t>
            </a:r>
            <a:r>
              <a:rPr lang="en-US" sz="2400" dirty="0" err="1"/>
              <a:t>itu</a:t>
            </a:r>
            <a:r>
              <a:rPr lang="en-US" sz="2400" dirty="0"/>
              <a:t> </a:t>
            </a:r>
            <a:r>
              <a:rPr lang="en-US" sz="2400" dirty="0" err="1"/>
              <a:t>diartikan</a:t>
            </a:r>
            <a:r>
              <a:rPr lang="en-US" sz="2400" dirty="0"/>
              <a:t> </a:t>
            </a:r>
            <a:r>
              <a:rPr lang="en-US" sz="2400" dirty="0" err="1"/>
              <a:t>seperti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oleh </a:t>
            </a:r>
            <a:r>
              <a:rPr lang="en-US" sz="2400" dirty="0" err="1"/>
              <a:t>seorang</a:t>
            </a:r>
            <a:r>
              <a:rPr lang="en-US" sz="2400" dirty="0"/>
              <a:t> </a:t>
            </a:r>
            <a:r>
              <a:rPr lang="en-US" sz="2400" dirty="0" err="1"/>
              <a:t>individu</a:t>
            </a:r>
            <a:r>
              <a:rPr lang="en-US" sz="2400" dirty="0"/>
              <a:t>, </a:t>
            </a:r>
            <a:r>
              <a:rPr lang="en-US" sz="2400" dirty="0" err="1"/>
              <a:t>hal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disebut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kepercayaan</a:t>
            </a:r>
            <a:r>
              <a:rPr lang="en-US" sz="2400" dirty="0"/>
              <a:t> </a:t>
            </a:r>
            <a:r>
              <a:rPr lang="en-US" sz="2400" dirty="0" err="1"/>
              <a:t>terhadap</a:t>
            </a:r>
            <a:r>
              <a:rPr lang="en-US" sz="2400" dirty="0"/>
              <a:t> </a:t>
            </a:r>
            <a:r>
              <a:rPr lang="en-US" sz="2400" dirty="0" err="1"/>
              <a:t>kendali</a:t>
            </a:r>
            <a:r>
              <a:rPr lang="en-US" sz="2400" dirty="0"/>
              <a:t> </a:t>
            </a:r>
            <a:r>
              <a:rPr lang="en-US" sz="2400" dirty="0" err="1"/>
              <a:t>eksternal</a:t>
            </a:r>
            <a:r>
              <a:rPr lang="en-US" sz="2400" dirty="0"/>
              <a:t>. Jika </a:t>
            </a:r>
            <a:r>
              <a:rPr lang="en-US" sz="2400" dirty="0" err="1"/>
              <a:t>seseorang</a:t>
            </a:r>
            <a:r>
              <a:rPr lang="en-US" sz="2400" dirty="0"/>
              <a:t> </a:t>
            </a:r>
            <a:r>
              <a:rPr lang="en-US" sz="2400" dirty="0" err="1"/>
              <a:t>merasa</a:t>
            </a:r>
            <a:r>
              <a:rPr lang="en-US" sz="2400" dirty="0"/>
              <a:t> </a:t>
            </a:r>
            <a:r>
              <a:rPr lang="en-US" sz="2400" dirty="0" err="1"/>
              <a:t>bahwa</a:t>
            </a:r>
            <a:r>
              <a:rPr lang="en-US" sz="2400" dirty="0"/>
              <a:t> </a:t>
            </a:r>
            <a:r>
              <a:rPr lang="en-US" sz="2400" dirty="0" err="1"/>
              <a:t>peristiwa</a:t>
            </a:r>
            <a:r>
              <a:rPr lang="en-US" sz="2400" dirty="0"/>
              <a:t> </a:t>
            </a:r>
            <a:r>
              <a:rPr lang="en-US" sz="2400" dirty="0" err="1"/>
              <a:t>tersebut</a:t>
            </a:r>
            <a:r>
              <a:rPr lang="en-US" sz="2400" dirty="0"/>
              <a:t> </a:t>
            </a:r>
            <a:r>
              <a:rPr lang="en-US" sz="2400" dirty="0" err="1"/>
              <a:t>bergantung</a:t>
            </a:r>
            <a:r>
              <a:rPr lang="en-US" sz="2400" dirty="0"/>
              <a:t> pada </a:t>
            </a:r>
            <a:r>
              <a:rPr lang="en-US" sz="2400" dirty="0" err="1"/>
              <a:t>perilakunya</a:t>
            </a:r>
            <a:r>
              <a:rPr lang="en-US" sz="2400" dirty="0"/>
              <a:t> </a:t>
            </a:r>
            <a:r>
              <a:rPr lang="en-US" sz="2400" dirty="0" err="1"/>
              <a:t>sendiri</a:t>
            </a:r>
            <a:r>
              <a:rPr lang="en-US" sz="2400" dirty="0"/>
              <a:t>, </a:t>
            </a:r>
            <a:r>
              <a:rPr lang="en-US" sz="2400" dirty="0" err="1"/>
              <a:t>disebut</a:t>
            </a:r>
            <a:r>
              <a:rPr lang="en-US" sz="2400" dirty="0"/>
              <a:t> </a:t>
            </a:r>
            <a:r>
              <a:rPr lang="en-US" sz="2400" dirty="0" err="1"/>
              <a:t>keyakinan</a:t>
            </a:r>
            <a:r>
              <a:rPr lang="en-US" sz="2400" dirty="0"/>
              <a:t> pada </a:t>
            </a:r>
            <a:r>
              <a:rPr lang="en-US" sz="2400" dirty="0" err="1"/>
              <a:t>kendali</a:t>
            </a:r>
            <a:r>
              <a:rPr lang="en-US" sz="2400" dirty="0"/>
              <a:t> internal. </a:t>
            </a:r>
            <a:r>
              <a:rPr lang="en-US" sz="2400" dirty="0" err="1"/>
              <a:t>Komponen</a:t>
            </a:r>
            <a:r>
              <a:rPr lang="en-US" sz="2400" dirty="0"/>
              <a:t> </a:t>
            </a:r>
            <a:r>
              <a:rPr lang="en-US" sz="2400" dirty="0" err="1"/>
              <a:t>pengendalian</a:t>
            </a:r>
            <a:r>
              <a:rPr lang="en-US" sz="2400" dirty="0"/>
              <a:t> </a:t>
            </a:r>
            <a:r>
              <a:rPr lang="en-US" sz="2400" dirty="0" err="1"/>
              <a:t>eksternal</a:t>
            </a:r>
            <a:r>
              <a:rPr lang="en-US" sz="2400" dirty="0"/>
              <a:t>  </a:t>
            </a:r>
            <a:r>
              <a:rPr lang="en-US" sz="2400" dirty="0" err="1"/>
              <a:t>dibedakan</a:t>
            </a:r>
            <a:r>
              <a:rPr lang="en-US" sz="2400" dirty="0"/>
              <a:t> </a:t>
            </a:r>
            <a:r>
              <a:rPr lang="en-US" sz="2400" dirty="0" err="1"/>
              <a:t>menurut</a:t>
            </a:r>
            <a:r>
              <a:rPr lang="en-US" sz="2400" dirty="0"/>
              <a:t> </a:t>
            </a:r>
            <a:r>
              <a:rPr lang="en-US" sz="2400" dirty="0" err="1"/>
              <a:t>apakah</a:t>
            </a:r>
            <a:r>
              <a:rPr lang="en-US" sz="2400" dirty="0"/>
              <a:t> </a:t>
            </a:r>
            <a:r>
              <a:rPr lang="en-US" sz="2400" dirty="0" err="1"/>
              <a:t>peristiwa-peristiwa</a:t>
            </a:r>
            <a:r>
              <a:rPr lang="en-US" sz="2400" dirty="0"/>
              <a:t> </a:t>
            </a:r>
            <a:r>
              <a:rPr lang="en-US" sz="2400" dirty="0" err="1"/>
              <a:t>itu</a:t>
            </a:r>
            <a:r>
              <a:rPr lang="en-US" sz="2400" dirty="0"/>
              <a:t> </a:t>
            </a:r>
            <a:r>
              <a:rPr lang="en-US" sz="2400" dirty="0" err="1"/>
              <a:t>bergantung</a:t>
            </a:r>
            <a:r>
              <a:rPr lang="en-US" sz="2400" dirty="0"/>
              <a:t> pada </a:t>
            </a:r>
            <a:r>
              <a:rPr lang="en-US" sz="2400" dirty="0" err="1"/>
              <a:t>peristiwa</a:t>
            </a:r>
            <a:r>
              <a:rPr lang="en-US" sz="2400" dirty="0"/>
              <a:t> lain yang </a:t>
            </a:r>
            <a:r>
              <a:rPr lang="en-US" sz="2400" dirty="0" err="1"/>
              <a:t>kuat</a:t>
            </a:r>
            <a:r>
              <a:rPr lang="en-US" sz="2400" dirty="0"/>
              <a:t>, orang </a:t>
            </a:r>
            <a:r>
              <a:rPr lang="en-US" sz="2400" dirty="0" err="1"/>
              <a:t>atau</a:t>
            </a:r>
            <a:r>
              <a:rPr lang="en-US" sz="2400" dirty="0"/>
              <a:t> pada </a:t>
            </a:r>
            <a:r>
              <a:rPr lang="en-US" sz="2400" dirty="0" err="1"/>
              <a:t>faktor</a:t>
            </a:r>
            <a:r>
              <a:rPr lang="en-US" sz="2400" dirty="0"/>
              <a:t> </a:t>
            </a:r>
            <a:r>
              <a:rPr lang="en-US" sz="2400" dirty="0" err="1"/>
              <a:t>keberuntungan</a:t>
            </a:r>
            <a:r>
              <a:rPr lang="en-US" sz="2400" dirty="0"/>
              <a:t> dan </a:t>
            </a:r>
            <a:r>
              <a:rPr lang="en-US" sz="2400" dirty="0" err="1"/>
              <a:t>peluang</a:t>
            </a:r>
            <a:r>
              <a:rPr lang="en-US" sz="2400" dirty="0"/>
              <a:t>. </a:t>
            </a:r>
            <a:r>
              <a:rPr lang="en-US" sz="2400" dirty="0" err="1"/>
              <a:t>Tentu</a:t>
            </a:r>
            <a:r>
              <a:rPr lang="en-US" sz="2400" dirty="0"/>
              <a:t> </a:t>
            </a:r>
            <a:r>
              <a:rPr lang="en-US" sz="2400" dirty="0" err="1"/>
              <a:t>saja</a:t>
            </a:r>
            <a:r>
              <a:rPr lang="en-US" sz="2400" dirty="0"/>
              <a:t>, </a:t>
            </a:r>
            <a:r>
              <a:rPr lang="en-US" sz="2400" dirty="0" err="1"/>
              <a:t>seseorang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memiliki</a:t>
            </a:r>
            <a:r>
              <a:rPr lang="en-US" sz="2400" dirty="0"/>
              <a:t> </a:t>
            </a:r>
            <a:r>
              <a:rPr lang="en-US" sz="2400" dirty="0" err="1"/>
              <a:t>keyakinan</a:t>
            </a:r>
            <a:r>
              <a:rPr lang="en-US" sz="2400" dirty="0"/>
              <a:t> yang </a:t>
            </a:r>
            <a:r>
              <a:rPr lang="en-US" sz="2400" dirty="0" err="1"/>
              <a:t>sama</a:t>
            </a:r>
            <a:r>
              <a:rPr lang="en-US" sz="2400" dirty="0"/>
              <a:t> </a:t>
            </a:r>
            <a:r>
              <a:rPr lang="en-US" sz="2400" dirty="0" err="1"/>
              <a:t>tentang</a:t>
            </a:r>
            <a:r>
              <a:rPr lang="en-US" sz="2400" dirty="0"/>
              <a:t> </a:t>
            </a:r>
            <a:r>
              <a:rPr lang="en-US" sz="2400" dirty="0" err="1"/>
              <a:t>kendali</a:t>
            </a:r>
            <a:r>
              <a:rPr lang="en-US" sz="2400" dirty="0"/>
              <a:t> </a:t>
            </a:r>
            <a:r>
              <a:rPr lang="en-US" sz="2400" dirty="0" err="1"/>
              <a:t>atas</a:t>
            </a:r>
            <a:r>
              <a:rPr lang="en-US" sz="2400" dirty="0"/>
              <a:t> </a:t>
            </a:r>
            <a:r>
              <a:rPr lang="en-US" sz="2400" dirty="0" err="1"/>
              <a:t>setiap</a:t>
            </a:r>
            <a:r>
              <a:rPr lang="en-US" sz="2400" dirty="0"/>
              <a:t> </a:t>
            </a:r>
            <a:r>
              <a:rPr lang="en-US" sz="2400" dirty="0" err="1"/>
              <a:t>tindakan</a:t>
            </a:r>
            <a:r>
              <a:rPr lang="en-US" sz="2400" dirty="0"/>
              <a:t> yang </a:t>
            </a:r>
            <a:r>
              <a:rPr lang="en-US" sz="2400" dirty="0" err="1"/>
              <a:t>diambil</a:t>
            </a:r>
            <a:r>
              <a:rPr lang="en-US" sz="2400" dirty="0"/>
              <a:t>. Juga, locus of control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berubah</a:t>
            </a:r>
            <a:r>
              <a:rPr lang="en-US" sz="2400" dirty="0"/>
              <a:t> </a:t>
            </a:r>
            <a:r>
              <a:rPr lang="en-US" sz="2400" dirty="0" err="1"/>
              <a:t>seiring</a:t>
            </a:r>
            <a:r>
              <a:rPr lang="en-US" sz="2400" dirty="0"/>
              <a:t> </a:t>
            </a:r>
            <a:r>
              <a:rPr lang="en-US" sz="2400" dirty="0" err="1"/>
              <a:t>berjalannya</a:t>
            </a:r>
            <a:r>
              <a:rPr lang="en-US" sz="2400" dirty="0"/>
              <a:t> </a:t>
            </a:r>
            <a:r>
              <a:rPr lang="en-US" sz="2400" dirty="0" err="1"/>
              <a:t>waktu</a:t>
            </a:r>
            <a:r>
              <a:rPr lang="en-US" sz="2400" dirty="0"/>
              <a:t>. </a:t>
            </a:r>
            <a:r>
              <a:rPr lang="en-US" sz="2400" dirty="0" err="1"/>
              <a:t>Namun</a:t>
            </a:r>
            <a:r>
              <a:rPr lang="en-US" sz="2400" dirty="0"/>
              <a:t>, LOC </a:t>
            </a:r>
            <a:r>
              <a:rPr lang="en-US" sz="2400" dirty="0" err="1"/>
              <a:t>diasumsikan</a:t>
            </a:r>
            <a:r>
              <a:rPr lang="en-US" sz="2400" dirty="0"/>
              <a:t> </a:t>
            </a:r>
            <a:r>
              <a:rPr lang="en-US" sz="2400" dirty="0" err="1"/>
              <a:t>relatif</a:t>
            </a:r>
            <a:r>
              <a:rPr lang="en-US" sz="2400" dirty="0"/>
              <a:t> </a:t>
            </a:r>
            <a:r>
              <a:rPr lang="en-US" sz="2400" dirty="0" err="1"/>
              <a:t>stabil</a:t>
            </a:r>
            <a:r>
              <a:rPr lang="en-US" sz="2400" dirty="0"/>
              <a:t> dan,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umum</a:t>
            </a:r>
            <a:r>
              <a:rPr lang="en-US" sz="2400" dirty="0"/>
              <a:t>, orang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terlihat</a:t>
            </a:r>
            <a:r>
              <a:rPr lang="en-US" sz="2400" dirty="0"/>
              <a:t> di </a:t>
            </a:r>
            <a:r>
              <a:rPr lang="en-US" sz="2400" dirty="0" err="1"/>
              <a:t>suatu</a:t>
            </a:r>
            <a:r>
              <a:rPr lang="en-US" sz="2400" dirty="0"/>
              <a:t> </a:t>
            </a:r>
            <a:r>
              <a:rPr lang="en-US" sz="2400" dirty="0" err="1"/>
              <a:t>tempat</a:t>
            </a:r>
            <a:r>
              <a:rPr lang="en-US" sz="2400" dirty="0"/>
              <a:t> di </a:t>
            </a:r>
            <a:r>
              <a:rPr lang="en-US" sz="2400" dirty="0" err="1"/>
              <a:t>permukaan</a:t>
            </a:r>
            <a:r>
              <a:rPr lang="en-US" sz="2400" dirty="0"/>
              <a:t> </a:t>
            </a:r>
            <a:r>
              <a:rPr lang="en-US" sz="2400" dirty="0" err="1"/>
              <a:t>kontinum</a:t>
            </a:r>
            <a:r>
              <a:rPr lang="en-US" sz="2400" dirty="0"/>
              <a:t> internal-</a:t>
            </a:r>
            <a:r>
              <a:rPr lang="en-US" sz="2400" dirty="0" err="1"/>
              <a:t>eksternal</a:t>
            </a:r>
            <a:r>
              <a:rPr lang="en-US" sz="2400" dirty="0"/>
              <a:t>.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711989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B3F7B-DB86-2A4A-327F-219F17383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697108"/>
          </a:xfrm>
        </p:spPr>
        <p:txBody>
          <a:bodyPr>
            <a:normAutofit/>
          </a:bodyPr>
          <a:lstStyle/>
          <a:p>
            <a:r>
              <a:rPr lang="en-US" sz="3600" dirty="0"/>
              <a:t>Locus of Control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CF5AEF-BAD8-0500-FCAF-8C65C780B5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605" y="1541721"/>
            <a:ext cx="10706986" cy="475275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dirty="0"/>
              <a:t>Orang yang </a:t>
            </a:r>
            <a:r>
              <a:rPr lang="en-US" sz="2400" dirty="0" err="1"/>
              <a:t>memiliki</a:t>
            </a:r>
            <a:r>
              <a:rPr lang="en-US" sz="2400" dirty="0"/>
              <a:t> </a:t>
            </a:r>
            <a:r>
              <a:rPr lang="en-US" sz="2400" dirty="0" err="1"/>
              <a:t>kendali</a:t>
            </a:r>
            <a:r>
              <a:rPr lang="en-US" sz="2400" dirty="0"/>
              <a:t> internal yang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besar</a:t>
            </a:r>
            <a:r>
              <a:rPr lang="en-US" sz="2400" dirty="0"/>
              <a:t> </a:t>
            </a:r>
            <a:r>
              <a:rPr lang="en-US" sz="2400" dirty="0" err="1"/>
              <a:t>cenderung</a:t>
            </a:r>
            <a:r>
              <a:rPr lang="en-US" sz="2400" dirty="0"/>
              <a:t>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terbuka</a:t>
            </a:r>
            <a:r>
              <a:rPr lang="en-US" sz="2400" dirty="0"/>
              <a:t> </a:t>
            </a:r>
            <a:r>
              <a:rPr lang="en-US" sz="2400" dirty="0" err="1"/>
              <a:t>terhadap</a:t>
            </a:r>
            <a:r>
              <a:rPr lang="en-US" sz="2400" dirty="0"/>
              <a:t> </a:t>
            </a:r>
            <a:r>
              <a:rPr lang="en-US" sz="2400" dirty="0" err="1"/>
              <a:t>informasi</a:t>
            </a:r>
            <a:r>
              <a:rPr lang="en-US" sz="2400" dirty="0"/>
              <a:t>, </a:t>
            </a:r>
            <a:r>
              <a:rPr lang="en-US" sz="2400" dirty="0" err="1"/>
              <a:t>mengambil</a:t>
            </a:r>
            <a:r>
              <a:rPr lang="en-US" sz="2400" dirty="0"/>
              <a:t>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banyak</a:t>
            </a:r>
            <a:r>
              <a:rPr lang="en-US" sz="2400" dirty="0"/>
              <a:t> </a:t>
            </a:r>
            <a:r>
              <a:rPr lang="en-US" sz="2400" dirty="0" err="1"/>
              <a:t>inisiatif</a:t>
            </a:r>
            <a:r>
              <a:rPr lang="en-US" sz="2400" dirty="0"/>
              <a:t>, </a:t>
            </a:r>
            <a:r>
              <a:rPr lang="en-US" sz="2400" dirty="0" err="1"/>
              <a:t>memikul</a:t>
            </a:r>
            <a:r>
              <a:rPr lang="en-US" sz="2400" dirty="0"/>
              <a:t>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banyak</a:t>
            </a:r>
            <a:r>
              <a:rPr lang="en-US" sz="2400" dirty="0"/>
              <a:t> </a:t>
            </a:r>
            <a:r>
              <a:rPr lang="en-US" sz="2400" dirty="0" err="1"/>
              <a:t>tanggung</a:t>
            </a:r>
            <a:r>
              <a:rPr lang="en-US" sz="2400" dirty="0"/>
              <a:t> </a:t>
            </a:r>
            <a:r>
              <a:rPr lang="en-US" sz="2400" dirty="0" err="1"/>
              <a:t>jawab</a:t>
            </a:r>
            <a:r>
              <a:rPr lang="en-US" sz="2400" dirty="0"/>
              <a:t>, dan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kreatif</a:t>
            </a:r>
            <a:r>
              <a:rPr lang="en-US" sz="2400" dirty="0"/>
              <a:t>, </a:t>
            </a:r>
            <a:r>
              <a:rPr lang="en-US" sz="2400" dirty="0" err="1"/>
              <a:t>jika</a:t>
            </a:r>
            <a:r>
              <a:rPr lang="en-US" sz="2400" dirty="0"/>
              <a:t> </a:t>
            </a:r>
            <a:r>
              <a:rPr lang="en-US" sz="2400" dirty="0" err="1"/>
              <a:t>hal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relevan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manipulasi</a:t>
            </a:r>
            <a:r>
              <a:rPr lang="en-US" sz="2400" dirty="0"/>
              <a:t> dan </a:t>
            </a:r>
            <a:r>
              <a:rPr lang="en-US" sz="2400" dirty="0" err="1"/>
              <a:t>kontrol</a:t>
            </a:r>
            <a:r>
              <a:rPr lang="en-US" sz="2400" dirty="0"/>
              <a:t> </a:t>
            </a:r>
            <a:r>
              <a:rPr lang="en-US" sz="2400" dirty="0" err="1"/>
              <a:t>mereka</a:t>
            </a:r>
            <a:r>
              <a:rPr lang="en-US" sz="2400" dirty="0"/>
              <a:t> </a:t>
            </a:r>
            <a:r>
              <a:rPr lang="en-US" sz="2400" dirty="0" err="1"/>
              <a:t>terhadap</a:t>
            </a:r>
            <a:r>
              <a:rPr lang="en-US" sz="2400" dirty="0"/>
              <a:t> </a:t>
            </a:r>
            <a:r>
              <a:rPr lang="en-US" sz="2400" dirty="0" err="1"/>
              <a:t>lingkungan</a:t>
            </a:r>
            <a:r>
              <a:rPr lang="en-US" sz="2400" dirty="0"/>
              <a:t>, </a:t>
            </a:r>
            <a:r>
              <a:rPr lang="en-US" sz="2400" dirty="0" err="1"/>
              <a:t>dibandingkan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mereka</a:t>
            </a:r>
            <a:r>
              <a:rPr lang="en-US" sz="2400" dirty="0"/>
              <a:t> yang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dikontrol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eksternal</a:t>
            </a:r>
            <a:r>
              <a:rPr lang="en-US" sz="2400" dirty="0"/>
              <a:t>. </a:t>
            </a:r>
          </a:p>
          <a:p>
            <a:pPr marL="0" indent="0">
              <a:buNone/>
            </a:pPr>
            <a:r>
              <a:rPr lang="en-US" sz="2400" dirty="0" err="1"/>
              <a:t>Perkembangan</a:t>
            </a:r>
            <a:r>
              <a:rPr lang="en-US" sz="2400" dirty="0"/>
              <a:t> locus of control </a:t>
            </a:r>
            <a:r>
              <a:rPr lang="en-US" sz="2400" dirty="0" err="1"/>
              <a:t>sebagian</a:t>
            </a:r>
            <a:r>
              <a:rPr lang="en-US" sz="2400" dirty="0"/>
              <a:t> </a:t>
            </a:r>
            <a:r>
              <a:rPr lang="en-US" sz="2400" dirty="0" err="1"/>
              <a:t>disebabkan</a:t>
            </a:r>
            <a:r>
              <a:rPr lang="en-US" sz="2400" dirty="0"/>
              <a:t> oleh </a:t>
            </a:r>
            <a:r>
              <a:rPr lang="en-US" sz="2400" dirty="0" err="1"/>
              <a:t>pola</a:t>
            </a:r>
            <a:r>
              <a:rPr lang="en-US" sz="2400" dirty="0"/>
              <a:t> </a:t>
            </a:r>
            <a:r>
              <a:rPr lang="en-US" sz="2400" dirty="0" err="1"/>
              <a:t>asuh</a:t>
            </a:r>
            <a:r>
              <a:rPr lang="en-US" sz="2400" dirty="0"/>
              <a:t> dan </a:t>
            </a:r>
            <a:r>
              <a:rPr lang="en-US" sz="2400" dirty="0" err="1"/>
              <a:t>pendidikan</a:t>
            </a:r>
            <a:r>
              <a:rPr lang="en-US" sz="2400" dirty="0"/>
              <a:t>. </a:t>
            </a:r>
            <a:r>
              <a:rPr lang="en-US" sz="2400" dirty="0" err="1"/>
              <a:t>Selain</a:t>
            </a:r>
            <a:r>
              <a:rPr lang="en-US" sz="2400" dirty="0"/>
              <a:t> </a:t>
            </a:r>
            <a:r>
              <a:rPr lang="en-US" sz="2400" dirty="0" err="1"/>
              <a:t>itu</a:t>
            </a:r>
            <a:r>
              <a:rPr lang="en-US" sz="2400" dirty="0"/>
              <a:t>, </a:t>
            </a:r>
            <a:r>
              <a:rPr lang="en-US" sz="2400" dirty="0" err="1"/>
              <a:t>ada</a:t>
            </a:r>
            <a:r>
              <a:rPr lang="en-US" sz="2400" dirty="0"/>
              <a:t> yang </a:t>
            </a:r>
            <a:r>
              <a:rPr lang="en-US" sz="2400" dirty="0" err="1"/>
              <a:t>berhubungan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kelas</a:t>
            </a:r>
            <a:r>
              <a:rPr lang="en-US" sz="2400" dirty="0"/>
              <a:t> </a:t>
            </a:r>
            <a:r>
              <a:rPr lang="en-US" sz="2400" dirty="0" err="1"/>
              <a:t>sosial</a:t>
            </a:r>
            <a:r>
              <a:rPr lang="en-US" sz="2400" dirty="0"/>
              <a:t> pada </a:t>
            </a:r>
            <a:r>
              <a:rPr lang="en-US" sz="2400" dirty="0" err="1"/>
              <a:t>kelompok</a:t>
            </a:r>
            <a:r>
              <a:rPr lang="en-US" sz="2400" dirty="0"/>
              <a:t> </a:t>
            </a:r>
            <a:r>
              <a:rPr lang="en-US" sz="2400" dirty="0" err="1"/>
              <a:t>etnis</a:t>
            </a:r>
            <a:r>
              <a:rPr lang="en-US" sz="2400" dirty="0"/>
              <a:t> dan </a:t>
            </a:r>
            <a:r>
              <a:rPr lang="en-US" sz="2400" dirty="0" err="1"/>
              <a:t>minoritas</a:t>
            </a:r>
            <a:r>
              <a:rPr lang="en-US" sz="2400" dirty="0"/>
              <a:t> yang </a:t>
            </a:r>
            <a:r>
              <a:rPr lang="en-US" sz="2400" dirty="0" err="1"/>
              <a:t>dimilikinya</a:t>
            </a:r>
            <a:r>
              <a:rPr lang="en-US" sz="2400" dirty="0"/>
              <a:t> </a:t>
            </a:r>
            <a:r>
              <a:rPr lang="en-US" sz="2400" dirty="0" err="1"/>
              <a:t>sedikitnya</a:t>
            </a:r>
            <a:r>
              <a:rPr lang="en-US" sz="2400" dirty="0"/>
              <a:t> </a:t>
            </a:r>
            <a:r>
              <a:rPr lang="en-US" sz="2400" dirty="0" err="1"/>
              <a:t>akses</a:t>
            </a:r>
            <a:r>
              <a:rPr lang="en-US" sz="2400" dirty="0"/>
              <a:t> </a:t>
            </a:r>
            <a:r>
              <a:rPr lang="en-US" sz="2400" dirty="0" err="1"/>
              <a:t>terhadap</a:t>
            </a:r>
            <a:r>
              <a:rPr lang="en-US" sz="2400" dirty="0"/>
              <a:t> </a:t>
            </a:r>
            <a:r>
              <a:rPr lang="en-US" sz="2400" dirty="0" err="1"/>
              <a:t>kekuatan</a:t>
            </a:r>
            <a:r>
              <a:rPr lang="en-US" sz="2400" dirty="0"/>
              <a:t> </a:t>
            </a:r>
            <a:r>
              <a:rPr lang="en-US" sz="2400" dirty="0" err="1"/>
              <a:t>sosial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ekonomi</a:t>
            </a:r>
            <a:r>
              <a:rPr lang="en-US" sz="2400" dirty="0"/>
              <a:t>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cenderung</a:t>
            </a:r>
            <a:r>
              <a:rPr lang="en-US" sz="2400" dirty="0"/>
              <a:t> </a:t>
            </a:r>
            <a:r>
              <a:rPr lang="en-US" sz="2400" dirty="0" err="1"/>
              <a:t>memiliki</a:t>
            </a:r>
            <a:r>
              <a:rPr lang="en-US" sz="2400" dirty="0"/>
              <a:t> </a:t>
            </a:r>
            <a:r>
              <a:rPr lang="en-US" sz="2400" dirty="0" err="1"/>
              <a:t>pengaruh</a:t>
            </a:r>
            <a:r>
              <a:rPr lang="en-US" sz="2400" dirty="0"/>
              <a:t> </a:t>
            </a:r>
            <a:r>
              <a:rPr lang="en-US" sz="2400" dirty="0" err="1"/>
              <a:t>kendali</a:t>
            </a:r>
            <a:r>
              <a:rPr lang="en-US" sz="2400" dirty="0"/>
              <a:t> </a:t>
            </a:r>
            <a:r>
              <a:rPr lang="en-US" sz="2400" dirty="0" err="1"/>
              <a:t>eksternal</a:t>
            </a:r>
            <a:r>
              <a:rPr lang="en-US" sz="2400" dirty="0"/>
              <a:t>. </a:t>
            </a:r>
            <a:r>
              <a:rPr lang="en-US" sz="2400" dirty="0" err="1"/>
              <a:t>Semakin</a:t>
            </a:r>
            <a:r>
              <a:rPr lang="en-US" sz="2400" dirty="0"/>
              <a:t> miskin </a:t>
            </a:r>
            <a:r>
              <a:rPr lang="en-US" sz="2400" dirty="0" err="1"/>
              <a:t>seseorang</a:t>
            </a:r>
            <a:r>
              <a:rPr lang="en-US" sz="2400" dirty="0"/>
              <a:t>, </a:t>
            </a:r>
            <a:r>
              <a:rPr lang="en-US" sz="2400" dirty="0" err="1"/>
              <a:t>semakin</a:t>
            </a:r>
            <a:r>
              <a:rPr lang="en-US" sz="2400" dirty="0"/>
              <a:t> </a:t>
            </a:r>
            <a:r>
              <a:rPr lang="en-US" sz="2400" dirty="0" err="1"/>
              <a:t>besar</a:t>
            </a:r>
            <a:r>
              <a:rPr lang="en-US" sz="2400" dirty="0"/>
              <a:t> pula </a:t>
            </a:r>
            <a:r>
              <a:rPr lang="en-US" sz="2400" dirty="0" err="1"/>
              <a:t>kekuatan</a:t>
            </a:r>
            <a:r>
              <a:rPr lang="en-US" sz="2400" dirty="0"/>
              <a:t> </a:t>
            </a:r>
            <a:r>
              <a:rPr lang="en-US" sz="2400" dirty="0" err="1"/>
              <a:t>eksternalnya</a:t>
            </a:r>
            <a:r>
              <a:rPr lang="en-US" sz="2400" dirty="0"/>
              <a:t> (</a:t>
            </a:r>
            <a:r>
              <a:rPr lang="en-US" sz="2400" dirty="0" err="1"/>
              <a:t>misalnya</a:t>
            </a:r>
            <a:r>
              <a:rPr lang="en-US" sz="2400" dirty="0"/>
              <a:t>, negara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pengelolaan</a:t>
            </a:r>
            <a:r>
              <a:rPr lang="en-US" sz="2400" dirty="0"/>
              <a:t> </a:t>
            </a:r>
            <a:r>
              <a:rPr lang="en-US" sz="2400" dirty="0" err="1"/>
              <a:t>perekonomian</a:t>
            </a:r>
            <a:r>
              <a:rPr lang="en-US" sz="2400" dirty="0"/>
              <a:t>) </a:t>
            </a:r>
            <a:r>
              <a:rPr lang="en-US" sz="2400" dirty="0" err="1"/>
              <a:t>dianggap</a:t>
            </a:r>
            <a:r>
              <a:rPr lang="en-US" sz="2400" dirty="0"/>
              <a:t> </a:t>
            </a:r>
            <a:r>
              <a:rPr lang="en-US" sz="2400" dirty="0" err="1"/>
              <a:t>bertanggung</a:t>
            </a:r>
            <a:r>
              <a:rPr lang="en-US" sz="2400" dirty="0"/>
              <a:t> </a:t>
            </a:r>
            <a:r>
              <a:rPr lang="en-US" sz="2400" dirty="0" err="1"/>
              <a:t>jawab</a:t>
            </a:r>
            <a:r>
              <a:rPr lang="en-US" sz="2400" dirty="0"/>
              <a:t> </a:t>
            </a:r>
            <a:r>
              <a:rPr lang="en-US" sz="2400" dirty="0" err="1"/>
              <a:t>atas</a:t>
            </a:r>
            <a:r>
              <a:rPr lang="en-US" sz="2400" dirty="0"/>
              <a:t> </a:t>
            </a:r>
            <a:r>
              <a:rPr lang="en-US" sz="2400" dirty="0" err="1"/>
              <a:t>situasi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.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teori</a:t>
            </a:r>
            <a:r>
              <a:rPr lang="en-US" sz="2400" dirty="0"/>
              <a:t> </a:t>
            </a:r>
            <a:r>
              <a:rPr lang="en-US" sz="2400" dirty="0" err="1"/>
              <a:t>atribusi</a:t>
            </a:r>
            <a:r>
              <a:rPr lang="en-US" sz="2400" dirty="0"/>
              <a:t>, </a:t>
            </a:r>
            <a:r>
              <a:rPr lang="en-US" sz="2400" dirty="0" err="1"/>
              <a:t>kondisi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melaporkan</a:t>
            </a:r>
            <a:r>
              <a:rPr lang="en-US" sz="2400" dirty="0"/>
              <a:t> </a:t>
            </a:r>
            <a:r>
              <a:rPr lang="en-US" sz="2400" dirty="0" err="1"/>
              <a:t>penyebab</a:t>
            </a:r>
            <a:r>
              <a:rPr lang="en-US" sz="2400" dirty="0"/>
              <a:t> </a:t>
            </a:r>
            <a:r>
              <a:rPr lang="en-US" sz="2400" dirty="0" err="1"/>
              <a:t>eksternal</a:t>
            </a:r>
            <a:r>
              <a:rPr lang="en-US" sz="2400" dirty="0"/>
              <a:t> </a:t>
            </a:r>
            <a:r>
              <a:rPr lang="en-US" sz="2400" dirty="0" err="1"/>
              <a:t>peristiwa</a:t>
            </a:r>
            <a:r>
              <a:rPr lang="en-US" sz="2400" dirty="0"/>
              <a:t> juga </a:t>
            </a:r>
            <a:r>
              <a:rPr lang="en-US" sz="2400" dirty="0" err="1"/>
              <a:t>relevan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665176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B3F7B-DB86-2A4A-327F-219F17383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697108"/>
          </a:xfrm>
        </p:spPr>
        <p:txBody>
          <a:bodyPr>
            <a:normAutofit/>
          </a:bodyPr>
          <a:lstStyle/>
          <a:p>
            <a:r>
              <a:rPr lang="en-US" sz="3600" dirty="0"/>
              <a:t>Locus of Control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CF5AEF-BAD8-0500-FCAF-8C65C780B5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605" y="1541721"/>
            <a:ext cx="10706986" cy="475275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dirty="0"/>
              <a:t>Telah </a:t>
            </a:r>
            <a:r>
              <a:rPr lang="en-US" sz="2400" dirty="0" err="1"/>
              <a:t>terbukti</a:t>
            </a:r>
            <a:r>
              <a:rPr lang="en-US" sz="2400" dirty="0"/>
              <a:t> </a:t>
            </a:r>
            <a:r>
              <a:rPr lang="en-US" sz="2400" dirty="0" err="1"/>
              <a:t>bahwa</a:t>
            </a:r>
            <a:r>
              <a:rPr lang="en-US" sz="2400" dirty="0"/>
              <a:t> para </a:t>
            </a:r>
            <a:r>
              <a:rPr lang="en-US" sz="2400" dirty="0" err="1"/>
              <a:t>pemimpin</a:t>
            </a:r>
            <a:r>
              <a:rPr lang="en-US" sz="2400" dirty="0"/>
              <a:t> </a:t>
            </a:r>
            <a:r>
              <a:rPr lang="en-US" sz="2400" dirty="0" err="1"/>
              <a:t>bisnis</a:t>
            </a:r>
            <a:r>
              <a:rPr lang="en-US" sz="2400" dirty="0"/>
              <a:t> pada </a:t>
            </a:r>
            <a:r>
              <a:rPr lang="en-US" sz="2400" dirty="0" err="1"/>
              <a:t>umumnya</a:t>
            </a:r>
            <a:r>
              <a:rPr lang="en-US" sz="2400" dirty="0"/>
              <a:t> </a:t>
            </a:r>
            <a:r>
              <a:rPr lang="en-US" sz="2400" dirty="0" err="1"/>
              <a:t>memiliki</a:t>
            </a:r>
            <a:r>
              <a:rPr lang="en-US" sz="2400" dirty="0"/>
              <a:t> </a:t>
            </a:r>
            <a:r>
              <a:rPr lang="en-US" sz="2400" dirty="0" err="1"/>
              <a:t>tingkat</a:t>
            </a:r>
            <a:r>
              <a:rPr lang="en-US" sz="2400" dirty="0"/>
              <a:t> </a:t>
            </a:r>
            <a:r>
              <a:rPr lang="en-US" sz="2400" dirty="0" err="1"/>
              <a:t>ketelitian</a:t>
            </a:r>
            <a:r>
              <a:rPr lang="en-US" sz="2400" dirty="0"/>
              <a:t> yang </a:t>
            </a:r>
            <a:r>
              <a:rPr lang="en-US" sz="2400" dirty="0" err="1"/>
              <a:t>tinggi</a:t>
            </a:r>
            <a:r>
              <a:rPr lang="en-US" sz="2400" dirty="0"/>
              <a:t> locus of control internal. </a:t>
            </a:r>
            <a:r>
              <a:rPr lang="en-US" sz="2400" dirty="0" err="1"/>
              <a:t>Eksekutif</a:t>
            </a:r>
            <a:r>
              <a:rPr lang="en-US" sz="2400" dirty="0"/>
              <a:t> </a:t>
            </a:r>
            <a:r>
              <a:rPr lang="en-US" sz="2400" dirty="0" err="1"/>
              <a:t>puncak</a:t>
            </a:r>
            <a:r>
              <a:rPr lang="en-US" sz="2400" dirty="0"/>
              <a:t> yang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terkendali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internal </a:t>
            </a:r>
            <a:r>
              <a:rPr lang="en-US" sz="2400" dirty="0" err="1"/>
              <a:t>cenderung</a:t>
            </a:r>
            <a:r>
              <a:rPr lang="en-US" sz="2400" dirty="0"/>
              <a:t> </a:t>
            </a:r>
            <a:r>
              <a:rPr lang="en-US" sz="2400" dirty="0" err="1"/>
              <a:t>mengejar</a:t>
            </a:r>
            <a:r>
              <a:rPr lang="en-US" sz="2400" dirty="0"/>
              <a:t>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banyak</a:t>
            </a:r>
            <a:r>
              <a:rPr lang="en-US" sz="2400" dirty="0"/>
              <a:t> </a:t>
            </a:r>
            <a:r>
              <a:rPr lang="en-US" sz="2400" dirty="0" err="1"/>
              <a:t>inovasi</a:t>
            </a:r>
            <a:r>
              <a:rPr lang="en-US" sz="2400" dirty="0"/>
              <a:t> pasar </a:t>
            </a:r>
            <a:r>
              <a:rPr lang="en-US" sz="2400" dirty="0" err="1"/>
              <a:t>produk</a:t>
            </a:r>
            <a:r>
              <a:rPr lang="en-US" sz="2400" dirty="0"/>
              <a:t>, </a:t>
            </a:r>
            <a:r>
              <a:rPr lang="en-US" sz="2400" dirty="0" err="1"/>
              <a:t>mengambil</a:t>
            </a:r>
            <a:r>
              <a:rPr lang="en-US" sz="2400" dirty="0"/>
              <a:t> </a:t>
            </a:r>
            <a:r>
              <a:rPr lang="en-US" sz="2400" dirty="0" err="1"/>
              <a:t>risiko</a:t>
            </a:r>
            <a:r>
              <a:rPr lang="en-US" sz="2400" dirty="0"/>
              <a:t> yang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besar</a:t>
            </a:r>
            <a:r>
              <a:rPr lang="en-US" sz="2400" dirty="0"/>
              <a:t> dan </a:t>
            </a:r>
            <a:r>
              <a:rPr lang="en-US" sz="2400" dirty="0" err="1"/>
              <a:t>memimpin</a:t>
            </a:r>
            <a:r>
              <a:rPr lang="en-US" sz="2400" dirty="0"/>
              <a:t> </a:t>
            </a:r>
            <a:r>
              <a:rPr lang="en-US" sz="2400" dirty="0" err="1"/>
              <a:t>daripada</a:t>
            </a:r>
            <a:r>
              <a:rPr lang="en-US" sz="2400" dirty="0"/>
              <a:t> </a:t>
            </a:r>
            <a:r>
              <a:rPr lang="en-US" sz="2400" dirty="0" err="1"/>
              <a:t>mengikuti</a:t>
            </a:r>
            <a:r>
              <a:rPr lang="en-US" sz="2400" dirty="0"/>
              <a:t> </a:t>
            </a:r>
            <a:r>
              <a:rPr lang="en-US" sz="2400" dirty="0" err="1"/>
              <a:t>pesaing</a:t>
            </a:r>
            <a:r>
              <a:rPr lang="en-US" sz="2400" dirty="0"/>
              <a:t>. </a:t>
            </a:r>
            <a:r>
              <a:rPr lang="en-US" sz="2400" dirty="0" err="1"/>
              <a:t>Selain</a:t>
            </a:r>
            <a:r>
              <a:rPr lang="en-US" sz="2400" dirty="0"/>
              <a:t> </a:t>
            </a:r>
            <a:r>
              <a:rPr lang="en-US" sz="2400" dirty="0" err="1"/>
              <a:t>itu</a:t>
            </a:r>
            <a:r>
              <a:rPr lang="en-US" sz="2400" dirty="0"/>
              <a:t>, </a:t>
            </a:r>
            <a:r>
              <a:rPr lang="en-US" sz="2400" dirty="0" err="1"/>
              <a:t>wirausahawan</a:t>
            </a:r>
            <a:r>
              <a:rPr lang="en-US" sz="2400" dirty="0"/>
              <a:t> </a:t>
            </a:r>
            <a:r>
              <a:rPr lang="en-US" sz="2400" dirty="0" err="1"/>
              <a:t>cenderung</a:t>
            </a:r>
            <a:r>
              <a:rPr lang="en-US" sz="2400" dirty="0"/>
              <a:t>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banyak</a:t>
            </a:r>
            <a:r>
              <a:rPr lang="en-US" sz="2400" dirty="0"/>
              <a:t> </a:t>
            </a:r>
            <a:r>
              <a:rPr lang="en-US" sz="2400" dirty="0" err="1"/>
              <a:t>dikendalikan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internal.</a:t>
            </a:r>
          </a:p>
          <a:p>
            <a:pPr marL="0" indent="0">
              <a:buNone/>
            </a:pPr>
            <a:r>
              <a:rPr lang="en-US" sz="2400" dirty="0"/>
              <a:t>LOC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dibedakan</a:t>
            </a:r>
            <a:r>
              <a:rPr lang="en-US" sz="2400" dirty="0"/>
              <a:t> </a:t>
            </a:r>
            <a:r>
              <a:rPr lang="en-US" sz="2400" dirty="0" err="1"/>
              <a:t>berdasarkan</a:t>
            </a:r>
            <a:r>
              <a:rPr lang="en-US" sz="2400" dirty="0"/>
              <a:t> </a:t>
            </a:r>
            <a:r>
              <a:rPr lang="en-US" sz="2400" dirty="0" err="1"/>
              <a:t>keyakinan</a:t>
            </a:r>
            <a:r>
              <a:rPr lang="en-US" sz="2400" dirty="0"/>
              <a:t> internal dan </a:t>
            </a:r>
            <a:r>
              <a:rPr lang="en-US" sz="2400" dirty="0" err="1"/>
              <a:t>eksternal</a:t>
            </a:r>
            <a:r>
              <a:rPr lang="en-US" sz="2400" dirty="0"/>
              <a:t>  </a:t>
            </a:r>
            <a:r>
              <a:rPr lang="en-US" sz="2400" dirty="0" err="1"/>
              <a:t>atas</a:t>
            </a:r>
            <a:r>
              <a:rPr lang="en-US" sz="2400" dirty="0"/>
              <a:t> </a:t>
            </a:r>
            <a:r>
              <a:rPr lang="en-US" sz="2400" dirty="0" err="1"/>
              <a:t>perilaku</a:t>
            </a:r>
            <a:r>
              <a:rPr lang="en-US" sz="2400" dirty="0"/>
              <a:t> </a:t>
            </a:r>
            <a:r>
              <a:rPr lang="en-US" sz="2400" dirty="0" err="1"/>
              <a:t>diri</a:t>
            </a:r>
            <a:r>
              <a:rPr lang="en-US" sz="2400" dirty="0"/>
              <a:t> </a:t>
            </a:r>
            <a:r>
              <a:rPr lang="en-US" sz="2400" dirty="0" err="1"/>
              <a:t>sendiri</a:t>
            </a:r>
            <a:r>
              <a:rPr lang="en-US" sz="2400" dirty="0"/>
              <a:t> dan </a:t>
            </a:r>
            <a:r>
              <a:rPr lang="en-US" sz="2400" dirty="0" err="1"/>
              <a:t>lingkungan</a:t>
            </a:r>
            <a:r>
              <a:rPr lang="en-US" sz="2400" dirty="0"/>
              <a:t>. Hal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mempengaruhi</a:t>
            </a:r>
            <a:r>
              <a:rPr lang="en-US" sz="2400" dirty="0"/>
              <a:t> </a:t>
            </a:r>
            <a:r>
              <a:rPr lang="en-US" sz="2400" dirty="0" err="1"/>
              <a:t>perilaku</a:t>
            </a:r>
            <a:r>
              <a:rPr lang="en-US" sz="2400" dirty="0"/>
              <a:t> </a:t>
            </a:r>
            <a:r>
              <a:rPr lang="en-US" sz="2400" dirty="0" err="1"/>
              <a:t>melindungi</a:t>
            </a:r>
            <a:r>
              <a:rPr lang="en-US" sz="2400" dirty="0"/>
              <a:t> </a:t>
            </a:r>
            <a:r>
              <a:rPr lang="en-US" sz="2400" dirty="0" err="1"/>
              <a:t>diri</a:t>
            </a:r>
            <a:r>
              <a:rPr lang="en-US" sz="2400" dirty="0"/>
              <a:t>, </a:t>
            </a:r>
            <a:r>
              <a:rPr lang="en-US" sz="2400" dirty="0" err="1"/>
              <a:t>pencarian</a:t>
            </a:r>
            <a:r>
              <a:rPr lang="en-US" sz="2400" dirty="0"/>
              <a:t> </a:t>
            </a:r>
            <a:r>
              <a:rPr lang="en-US" sz="2400" dirty="0" err="1"/>
              <a:t>informasi</a:t>
            </a:r>
            <a:r>
              <a:rPr lang="en-US" sz="2400" dirty="0"/>
              <a:t> dan </a:t>
            </a:r>
            <a:r>
              <a:rPr lang="en-US" sz="2400" dirty="0" err="1"/>
              <a:t>perilaku</a:t>
            </a:r>
            <a:r>
              <a:rPr lang="en-US" sz="2400" dirty="0"/>
              <a:t> </a:t>
            </a:r>
            <a:r>
              <a:rPr lang="en-US" sz="2400" dirty="0" err="1"/>
              <a:t>kewirausahaan</a:t>
            </a:r>
            <a:r>
              <a:rPr lang="en-US" sz="2400" dirty="0"/>
              <a:t>. LOC </a:t>
            </a:r>
            <a:r>
              <a:rPr lang="en-US" sz="2400" dirty="0" err="1"/>
              <a:t>terkait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atribusi</a:t>
            </a:r>
            <a:r>
              <a:rPr lang="en-US" sz="2400" dirty="0"/>
              <a:t> </a:t>
            </a:r>
            <a:r>
              <a:rPr lang="en-US" sz="2400" dirty="0" err="1"/>
              <a:t>kausal</a:t>
            </a:r>
            <a:r>
              <a:rPr lang="en-US" sz="2400" dirty="0"/>
              <a:t> </a:t>
            </a:r>
            <a:r>
              <a:rPr lang="en-US" sz="2400" dirty="0" err="1"/>
              <a:t>suatu</a:t>
            </a:r>
            <a:r>
              <a:rPr lang="en-US" sz="2400" dirty="0"/>
              <a:t> </a:t>
            </a:r>
            <a:r>
              <a:rPr lang="en-US" sz="2400" dirty="0" err="1"/>
              <a:t>peristiwa</a:t>
            </a:r>
            <a:r>
              <a:rPr lang="en-US" sz="2400" dirty="0"/>
              <a:t>. </a:t>
            </a:r>
            <a:r>
              <a:rPr lang="en-US" sz="2400" dirty="0" err="1"/>
              <a:t>Sebuah</a:t>
            </a:r>
            <a:r>
              <a:rPr lang="en-US" sz="2400" dirty="0"/>
              <a:t> </a:t>
            </a:r>
            <a:r>
              <a:rPr lang="en-US" sz="2400" dirty="0" err="1"/>
              <a:t>kesimpulan</a:t>
            </a:r>
            <a:r>
              <a:rPr lang="en-US" sz="2400" dirty="0"/>
              <a:t> </a:t>
            </a:r>
            <a:r>
              <a:rPr lang="en-US" sz="2400" dirty="0" err="1"/>
              <a:t>penting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penelitian</a:t>
            </a:r>
            <a:r>
              <a:rPr lang="en-US" sz="2400" dirty="0"/>
              <a:t> LOC </a:t>
            </a:r>
            <a:r>
              <a:rPr lang="en-US" sz="2400" dirty="0" err="1"/>
              <a:t>tampaknya</a:t>
            </a:r>
            <a:r>
              <a:rPr lang="en-US" sz="2400" dirty="0"/>
              <a:t> </a:t>
            </a:r>
            <a:r>
              <a:rPr lang="en-US" sz="2400" dirty="0" err="1"/>
              <a:t>menyatakan</a:t>
            </a:r>
            <a:r>
              <a:rPr lang="en-US" sz="2400" dirty="0"/>
              <a:t> </a:t>
            </a:r>
            <a:r>
              <a:rPr lang="en-US" sz="2400" dirty="0" err="1"/>
              <a:t>bahwa</a:t>
            </a:r>
            <a:r>
              <a:rPr lang="en-US" sz="2400" dirty="0"/>
              <a:t> orang-orang yang </a:t>
            </a:r>
            <a:r>
              <a:rPr lang="en-US" sz="2400" dirty="0" err="1"/>
              <a:t>percaya</a:t>
            </a:r>
            <a:r>
              <a:rPr lang="en-US" sz="2400" dirty="0"/>
              <a:t> pada </a:t>
            </a:r>
            <a:r>
              <a:rPr lang="en-US" sz="2400" dirty="0" err="1"/>
              <a:t>pengendalian</a:t>
            </a:r>
            <a:r>
              <a:rPr lang="en-US" sz="2400" dirty="0"/>
              <a:t> internal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melakukan</a:t>
            </a:r>
            <a:r>
              <a:rPr lang="en-US" sz="2400" dirty="0"/>
              <a:t> </a:t>
            </a:r>
            <a:r>
              <a:rPr lang="en-US" sz="2400" dirty="0" err="1"/>
              <a:t>hal</a:t>
            </a:r>
            <a:r>
              <a:rPr lang="en-US" sz="2400" dirty="0"/>
              <a:t> </a:t>
            </a:r>
            <a:r>
              <a:rPr lang="en-US" sz="2400" dirty="0" err="1"/>
              <a:t>tersebut</a:t>
            </a:r>
            <a:r>
              <a:rPr lang="en-US" sz="2400" dirty="0"/>
              <a:t>, </a:t>
            </a:r>
            <a:r>
              <a:rPr lang="en-US" sz="2400" dirty="0" err="1"/>
              <a:t>termotivasi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bekerja</a:t>
            </a:r>
            <a:r>
              <a:rPr lang="en-US" sz="2400" dirty="0"/>
              <a:t>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baik</a:t>
            </a:r>
            <a:r>
              <a:rPr lang="en-US" sz="2400" dirty="0"/>
              <a:t> </a:t>
            </a:r>
            <a:r>
              <a:rPr lang="en-US" sz="2400" dirty="0" err="1"/>
              <a:t>jika</a:t>
            </a:r>
            <a:r>
              <a:rPr lang="en-US" sz="2400" dirty="0"/>
              <a:t> </a:t>
            </a:r>
            <a:r>
              <a:rPr lang="en-US" sz="2400" dirty="0" err="1"/>
              <a:t>hasil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perilaku</a:t>
            </a:r>
            <a:r>
              <a:rPr lang="en-US" sz="2400" dirty="0"/>
              <a:t> </a:t>
            </a:r>
            <a:r>
              <a:rPr lang="en-US" sz="2400" dirty="0" err="1"/>
              <a:t>mereka</a:t>
            </a:r>
            <a:r>
              <a:rPr lang="en-US" sz="2400" dirty="0"/>
              <a:t> </a:t>
            </a:r>
            <a:r>
              <a:rPr lang="en-US" sz="2400" dirty="0" err="1"/>
              <a:t>dibuat</a:t>
            </a:r>
            <a:r>
              <a:rPr lang="en-US" sz="2400" dirty="0"/>
              <a:t> </a:t>
            </a:r>
            <a:r>
              <a:rPr lang="en-US" sz="2400" dirty="0" err="1"/>
              <a:t>bergantung</a:t>
            </a:r>
            <a:r>
              <a:rPr lang="en-US" sz="2400" dirty="0"/>
              <a:t> pada </a:t>
            </a:r>
            <a:r>
              <a:rPr lang="en-US" sz="2400" dirty="0" err="1"/>
              <a:t>usaha</a:t>
            </a:r>
            <a:r>
              <a:rPr lang="en-US" sz="2400" dirty="0"/>
              <a:t> </a:t>
            </a:r>
            <a:r>
              <a:rPr lang="en-US" sz="2400" dirty="0" err="1"/>
              <a:t>mereka</a:t>
            </a:r>
            <a:r>
              <a:rPr lang="en-US" sz="2400" dirty="0"/>
              <a:t> </a:t>
            </a:r>
            <a:r>
              <a:rPr lang="en-US" sz="2400" dirty="0" err="1"/>
              <a:t>sendiri</a:t>
            </a:r>
            <a:r>
              <a:rPr lang="en-US" sz="2400" dirty="0"/>
              <a:t> (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jika</a:t>
            </a:r>
            <a:r>
              <a:rPr lang="en-US" sz="2400" dirty="0"/>
              <a:t> </a:t>
            </a:r>
            <a:r>
              <a:rPr lang="en-US" sz="2400" dirty="0" err="1"/>
              <a:t>mereka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dituntun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mempercayainya</a:t>
            </a:r>
            <a:r>
              <a:rPr lang="en-US" sz="2400" dirty="0"/>
              <a:t>).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400341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B3F7B-DB86-2A4A-327F-219F17383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697108"/>
          </a:xfrm>
        </p:spPr>
        <p:txBody>
          <a:bodyPr>
            <a:normAutofit/>
          </a:bodyPr>
          <a:lstStyle/>
          <a:p>
            <a:r>
              <a:rPr lang="fi-FI" sz="3600" dirty="0"/>
              <a:t>Pencarian sensasi dan sikap berisiko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CF5AEF-BAD8-0500-FCAF-8C65C780B5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605" y="1541721"/>
            <a:ext cx="10706986" cy="47527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err="1"/>
              <a:t>Pencarian</a:t>
            </a:r>
            <a:r>
              <a:rPr lang="en-US" sz="2400" dirty="0"/>
              <a:t> </a:t>
            </a:r>
            <a:r>
              <a:rPr lang="en-US" sz="2400" dirty="0" err="1"/>
              <a:t>sensasi</a:t>
            </a:r>
            <a:r>
              <a:rPr lang="en-US" sz="2400" dirty="0"/>
              <a:t> </a:t>
            </a:r>
            <a:r>
              <a:rPr lang="en-US" sz="2400" dirty="0" err="1"/>
              <a:t>berlaku</a:t>
            </a:r>
            <a:r>
              <a:rPr lang="en-US" sz="2400" dirty="0"/>
              <a:t> pada </a:t>
            </a:r>
            <a:r>
              <a:rPr lang="en-US" sz="2400" dirty="0" err="1"/>
              <a:t>tingkat</a:t>
            </a:r>
            <a:r>
              <a:rPr lang="en-US" sz="2400" dirty="0"/>
              <a:t> </a:t>
            </a:r>
            <a:r>
              <a:rPr lang="en-US" sz="2400" dirty="0" err="1"/>
              <a:t>rangsangan</a:t>
            </a:r>
            <a:r>
              <a:rPr lang="en-US" sz="2400" dirty="0"/>
              <a:t> yang </a:t>
            </a:r>
            <a:r>
              <a:rPr lang="en-US" sz="2400" dirty="0" err="1"/>
              <a:t>diinginkan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melakukan</a:t>
            </a:r>
            <a:r>
              <a:rPr lang="en-US" sz="2400" dirty="0"/>
              <a:t> </a:t>
            </a:r>
            <a:r>
              <a:rPr lang="en-US" sz="2400" dirty="0" err="1"/>
              <a:t>perilaku</a:t>
            </a:r>
            <a:r>
              <a:rPr lang="en-US" sz="2400" dirty="0"/>
              <a:t>. </a:t>
            </a:r>
            <a:r>
              <a:rPr lang="en-US" sz="2400" dirty="0" err="1"/>
              <a:t>Tampaknya</a:t>
            </a:r>
            <a:r>
              <a:rPr lang="en-US" sz="2400" dirty="0"/>
              <a:t> </a:t>
            </a:r>
            <a:r>
              <a:rPr lang="en-US" sz="2400" dirty="0" err="1"/>
              <a:t>paparan</a:t>
            </a:r>
            <a:r>
              <a:rPr lang="en-US" sz="2400" dirty="0"/>
              <a:t> </a:t>
            </a:r>
            <a:r>
              <a:rPr lang="en-US" sz="2400" dirty="0" err="1"/>
              <a:t>moderat</a:t>
            </a:r>
            <a:r>
              <a:rPr lang="en-US" sz="2400" dirty="0"/>
              <a:t> </a:t>
            </a:r>
            <a:r>
              <a:rPr lang="en-US" sz="2400" dirty="0" err="1"/>
              <a:t>terhadap</a:t>
            </a:r>
            <a:r>
              <a:rPr lang="en-US" sz="2400" dirty="0"/>
              <a:t> </a:t>
            </a:r>
            <a:r>
              <a:rPr lang="en-US" sz="2400" dirty="0" err="1"/>
              <a:t>rangsangan</a:t>
            </a:r>
            <a:r>
              <a:rPr lang="en-US" sz="2400" dirty="0"/>
              <a:t> </a:t>
            </a:r>
            <a:r>
              <a:rPr lang="en-US" sz="2400" dirty="0" err="1"/>
              <a:t>kolektif</a:t>
            </a:r>
            <a:r>
              <a:rPr lang="en-US" sz="2400" dirty="0"/>
              <a:t> </a:t>
            </a:r>
            <a:r>
              <a:rPr lang="en-US" sz="2400" dirty="0" err="1"/>
              <a:t>menghasilkan</a:t>
            </a:r>
            <a:r>
              <a:rPr lang="en-US" sz="2400" dirty="0"/>
              <a:t> </a:t>
            </a:r>
            <a:r>
              <a:rPr lang="en-US" sz="2400" dirty="0" err="1"/>
              <a:t>tingkat</a:t>
            </a:r>
            <a:r>
              <a:rPr lang="en-US" sz="2400" dirty="0"/>
              <a:t> </a:t>
            </a:r>
            <a:r>
              <a:rPr lang="en-US" sz="2400" dirty="0" err="1"/>
              <a:t>gairah</a:t>
            </a:r>
            <a:r>
              <a:rPr lang="en-US" sz="2400" dirty="0"/>
              <a:t> </a:t>
            </a:r>
            <a:r>
              <a:rPr lang="en-US" sz="2400" dirty="0" err="1"/>
              <a:t>terendah</a:t>
            </a:r>
            <a:r>
              <a:rPr lang="en-US" sz="2400" dirty="0"/>
              <a:t> yang paling </a:t>
            </a:r>
            <a:r>
              <a:rPr lang="en-US" sz="2400" dirty="0" err="1"/>
              <a:t>menarik</a:t>
            </a:r>
            <a:r>
              <a:rPr lang="en-US" sz="2400" dirty="0"/>
              <a:t>. </a:t>
            </a:r>
            <a:r>
              <a:rPr lang="en-US" sz="2400" dirty="0" err="1"/>
              <a:t>Persepsi</a:t>
            </a:r>
            <a:r>
              <a:rPr lang="en-US" sz="2400" dirty="0"/>
              <a:t> </a:t>
            </a:r>
            <a:r>
              <a:rPr lang="en-US" sz="2400" dirty="0" err="1"/>
              <a:t>merangsang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alternatif</a:t>
            </a:r>
            <a:r>
              <a:rPr lang="en-US" sz="2400" dirty="0"/>
              <a:t> </a:t>
            </a:r>
            <a:r>
              <a:rPr lang="en-US" sz="2400" dirty="0" err="1"/>
              <a:t>berisiko</a:t>
            </a:r>
            <a:r>
              <a:rPr lang="en-US" sz="2400" dirty="0"/>
              <a:t> </a:t>
            </a:r>
            <a:r>
              <a:rPr lang="en-US" sz="2400" dirty="0" err="1"/>
              <a:t>selanjutnya</a:t>
            </a:r>
            <a:r>
              <a:rPr lang="en-US" sz="2400" dirty="0"/>
              <a:t> </a:t>
            </a:r>
            <a:r>
              <a:rPr lang="en-US" sz="2400" dirty="0" err="1"/>
              <a:t>menentukan</a:t>
            </a:r>
            <a:r>
              <a:rPr lang="en-US" sz="2400" dirty="0"/>
              <a:t> </a:t>
            </a:r>
            <a:r>
              <a:rPr lang="en-US" sz="2400" dirty="0" err="1"/>
              <a:t>tingkat</a:t>
            </a:r>
            <a:r>
              <a:rPr lang="en-US" sz="2400" dirty="0"/>
              <a:t> </a:t>
            </a:r>
            <a:r>
              <a:rPr lang="en-US" sz="2400" dirty="0" err="1"/>
              <a:t>stimulasi</a:t>
            </a:r>
            <a:r>
              <a:rPr lang="en-US" sz="2400" dirty="0"/>
              <a:t> yang optimal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seorang</a:t>
            </a:r>
            <a:r>
              <a:rPr lang="en-US" sz="2400" dirty="0"/>
              <a:t> </a:t>
            </a:r>
            <a:r>
              <a:rPr lang="en-US" sz="2400" dirty="0" err="1"/>
              <a:t>individu</a:t>
            </a:r>
            <a:r>
              <a:rPr lang="en-US" sz="2400" dirty="0"/>
              <a:t>. </a:t>
            </a:r>
            <a:r>
              <a:rPr lang="en-US" sz="2400" dirty="0" err="1"/>
              <a:t>Pencarian</a:t>
            </a:r>
            <a:r>
              <a:rPr lang="en-US" sz="2400" dirty="0"/>
              <a:t> </a:t>
            </a:r>
            <a:r>
              <a:rPr lang="en-US" sz="2400" dirty="0" err="1"/>
              <a:t>sensasi</a:t>
            </a:r>
            <a:r>
              <a:rPr lang="en-US" sz="2400" dirty="0"/>
              <a:t> juga </a:t>
            </a:r>
            <a:r>
              <a:rPr lang="en-US" sz="2400" dirty="0" err="1"/>
              <a:t>mempengaruhi</a:t>
            </a:r>
            <a:r>
              <a:rPr lang="en-US" sz="2400" dirty="0"/>
              <a:t> </a:t>
            </a:r>
            <a:r>
              <a:rPr lang="en-US" sz="2400" dirty="0" err="1"/>
              <a:t>tipe</a:t>
            </a:r>
            <a:r>
              <a:rPr lang="en-US" sz="2400" dirty="0"/>
              <a:t> </a:t>
            </a:r>
            <a:r>
              <a:rPr lang="en-US" sz="2400" dirty="0" err="1"/>
              <a:t>kegiatan</a:t>
            </a:r>
            <a:r>
              <a:rPr lang="en-US" sz="2400" dirty="0"/>
              <a:t> professional.</a:t>
            </a:r>
          </a:p>
        </p:txBody>
      </p:sp>
    </p:spTree>
    <p:extLst>
      <p:ext uri="{BB962C8B-B14F-4D97-AF65-F5344CB8AC3E}">
        <p14:creationId xmlns:p14="http://schemas.microsoft.com/office/powerpoint/2010/main" val="24238429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B3F7B-DB86-2A4A-327F-219F17383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697108"/>
          </a:xfrm>
        </p:spPr>
        <p:txBody>
          <a:bodyPr>
            <a:normAutofit/>
          </a:bodyPr>
          <a:lstStyle/>
          <a:p>
            <a:r>
              <a:rPr lang="fi-FI" sz="3600" dirty="0"/>
              <a:t>Altruisme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CF5AEF-BAD8-0500-FCAF-8C65C780B5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605" y="1541721"/>
            <a:ext cx="10706986" cy="47527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err="1"/>
              <a:t>Altruisme</a:t>
            </a:r>
            <a:r>
              <a:rPr lang="en-US" sz="2400" dirty="0"/>
              <a:t> </a:t>
            </a:r>
            <a:r>
              <a:rPr lang="en-US" sz="2400" dirty="0" err="1"/>
              <a:t>dikaitkan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naluri</a:t>
            </a:r>
            <a:r>
              <a:rPr lang="en-US" sz="2400" dirty="0"/>
              <a:t> </a:t>
            </a:r>
            <a:r>
              <a:rPr lang="en-US" sz="2400" dirty="0" err="1"/>
              <a:t>biologis</a:t>
            </a:r>
            <a:r>
              <a:rPr lang="en-US" sz="2400" dirty="0"/>
              <a:t>, </a:t>
            </a:r>
            <a:r>
              <a:rPr lang="en-US" sz="2400" dirty="0" err="1"/>
              <a:t>empati</a:t>
            </a:r>
            <a:r>
              <a:rPr lang="en-US" sz="2400" dirty="0"/>
              <a:t>, dan </a:t>
            </a:r>
            <a:r>
              <a:rPr lang="en-US" sz="2400" dirty="0" err="1"/>
              <a:t>norma</a:t>
            </a:r>
            <a:r>
              <a:rPr lang="en-US" sz="2400" dirty="0"/>
              <a:t> social </a:t>
            </a:r>
            <a:r>
              <a:rPr lang="en-US" sz="2400" dirty="0" err="1"/>
              <a:t>seperti</a:t>
            </a:r>
            <a:r>
              <a:rPr lang="en-US" sz="2400" dirty="0"/>
              <a:t> </a:t>
            </a:r>
            <a:r>
              <a:rPr lang="en-US" sz="2400" dirty="0" err="1"/>
              <a:t>tanggung</a:t>
            </a:r>
            <a:r>
              <a:rPr lang="en-US" sz="2400" dirty="0"/>
              <a:t> </a:t>
            </a:r>
            <a:r>
              <a:rPr lang="en-US" sz="2400" dirty="0" err="1"/>
              <a:t>jawab</a:t>
            </a:r>
            <a:r>
              <a:rPr lang="en-US" sz="2400" dirty="0"/>
              <a:t> </a:t>
            </a:r>
            <a:r>
              <a:rPr lang="en-US" sz="2400" dirty="0" err="1"/>
              <a:t>sosial</a:t>
            </a:r>
            <a:r>
              <a:rPr lang="en-US" sz="2400" dirty="0"/>
              <a:t>, </a:t>
            </a:r>
            <a:r>
              <a:rPr lang="en-US" sz="2400" dirty="0" err="1"/>
              <a:t>kesetaraan</a:t>
            </a:r>
            <a:r>
              <a:rPr lang="en-US" sz="2400" dirty="0"/>
              <a:t> (fairness) dan timbal </a:t>
            </a:r>
            <a:r>
              <a:rPr lang="en-US" sz="2400" dirty="0" err="1"/>
              <a:t>balik</a:t>
            </a:r>
            <a:r>
              <a:rPr lang="en-US" sz="2400" dirty="0"/>
              <a:t>. </a:t>
            </a:r>
            <a:r>
              <a:rPr lang="en-US" sz="2400" dirty="0" err="1"/>
              <a:t>Pembelajaran</a:t>
            </a:r>
            <a:r>
              <a:rPr lang="en-US" sz="2400" dirty="0"/>
              <a:t> proses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meningkatkan</a:t>
            </a:r>
            <a:r>
              <a:rPr lang="en-US" sz="2400" dirty="0"/>
              <a:t> </a:t>
            </a:r>
            <a:r>
              <a:rPr lang="en-US" sz="2400" dirty="0" err="1"/>
              <a:t>perilaku</a:t>
            </a:r>
            <a:r>
              <a:rPr lang="en-US" sz="2400" dirty="0"/>
              <a:t> </a:t>
            </a:r>
            <a:r>
              <a:rPr lang="en-US" sz="2400" dirty="0" err="1"/>
              <a:t>altruistik</a:t>
            </a:r>
            <a:r>
              <a:rPr lang="en-US" sz="2400" dirty="0"/>
              <a:t>, </a:t>
            </a:r>
            <a:r>
              <a:rPr lang="en-US" sz="2400" dirty="0" err="1"/>
              <a:t>misalnya</a:t>
            </a:r>
            <a:r>
              <a:rPr lang="en-US" sz="2400" dirty="0"/>
              <a:t>.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imbalan</a:t>
            </a:r>
            <a:r>
              <a:rPr lang="en-US" sz="2400" dirty="0"/>
              <a:t> dan </a:t>
            </a:r>
            <a:r>
              <a:rPr lang="en-US" sz="2400" dirty="0" err="1"/>
              <a:t>hukuman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meniru</a:t>
            </a:r>
            <a:r>
              <a:rPr lang="en-US" sz="2400" dirty="0"/>
              <a:t> </a:t>
            </a:r>
            <a:r>
              <a:rPr lang="en-US" sz="2400" dirty="0" err="1"/>
              <a:t>suatu</a:t>
            </a:r>
            <a:r>
              <a:rPr lang="en-US" sz="2400" dirty="0"/>
              <a:t> model.</a:t>
            </a:r>
          </a:p>
          <a:p>
            <a:pPr marL="0" indent="0">
              <a:buNone/>
            </a:pP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psikologi</a:t>
            </a:r>
            <a:r>
              <a:rPr lang="en-US" sz="2400" dirty="0"/>
              <a:t> </a:t>
            </a:r>
            <a:r>
              <a:rPr lang="en-US" sz="2400" dirty="0" err="1"/>
              <a:t>ekonomi</a:t>
            </a:r>
            <a:r>
              <a:rPr lang="en-US" sz="2400" dirty="0"/>
              <a:t>, </a:t>
            </a:r>
            <a:r>
              <a:rPr lang="en-US" sz="2400" dirty="0" err="1"/>
              <a:t>altruisme</a:t>
            </a:r>
            <a:r>
              <a:rPr lang="en-US" sz="2400" dirty="0"/>
              <a:t> </a:t>
            </a:r>
            <a:r>
              <a:rPr lang="en-US" sz="2400" dirty="0" err="1"/>
              <a:t>dikaitkan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perilaku</a:t>
            </a:r>
            <a:r>
              <a:rPr lang="en-US" sz="2400" dirty="0"/>
              <a:t> </a:t>
            </a:r>
            <a:r>
              <a:rPr lang="en-US" sz="2400" dirty="0" err="1"/>
              <a:t>menolong</a:t>
            </a:r>
            <a:r>
              <a:rPr lang="en-US" sz="2400" dirty="0"/>
              <a:t>, </a:t>
            </a:r>
            <a:r>
              <a:rPr lang="en-US" sz="2400" dirty="0" err="1"/>
              <a:t>kesukarelaan</a:t>
            </a:r>
            <a:r>
              <a:rPr lang="en-US" sz="2400" dirty="0"/>
              <a:t>, </a:t>
            </a:r>
            <a:r>
              <a:rPr lang="en-US" sz="2400" dirty="0" err="1"/>
              <a:t>hadiah</a:t>
            </a:r>
            <a:r>
              <a:rPr lang="en-US" sz="2400" dirty="0"/>
              <a:t> dan </a:t>
            </a:r>
            <a:r>
              <a:rPr lang="en-US" sz="2400" dirty="0" err="1"/>
              <a:t>sumbangan</a:t>
            </a:r>
            <a:r>
              <a:rPr lang="en-US" sz="2400" dirty="0"/>
              <a:t> </a:t>
            </a:r>
            <a:r>
              <a:rPr lang="en-US" sz="2400" dirty="0" err="1"/>
              <a:t>amal</a:t>
            </a:r>
            <a:r>
              <a:rPr lang="en-US" sz="2400" dirty="0"/>
              <a:t> </a:t>
            </a:r>
            <a:r>
              <a:rPr lang="en-US" sz="2400" dirty="0" err="1"/>
              <a:t>serta</a:t>
            </a:r>
            <a:r>
              <a:rPr lang="en-US" sz="2400" dirty="0"/>
              <a:t> </a:t>
            </a:r>
            <a:r>
              <a:rPr lang="en-US" sz="2400" dirty="0" err="1"/>
              <a:t>perilaku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dilema</a:t>
            </a:r>
            <a:r>
              <a:rPr lang="en-US" sz="2400" dirty="0"/>
              <a:t> social </a:t>
            </a:r>
            <a:r>
              <a:rPr lang="en-US" sz="2400" dirty="0" err="1"/>
              <a:t>situasi</a:t>
            </a:r>
            <a:r>
              <a:rPr lang="en-US" sz="2400" dirty="0"/>
              <a:t> dan </a:t>
            </a:r>
            <a:r>
              <a:rPr lang="en-US" sz="2400" dirty="0" err="1"/>
              <a:t>negosiasi</a:t>
            </a:r>
            <a:r>
              <a:rPr lang="en-US" sz="2400" dirty="0"/>
              <a:t>. </a:t>
            </a:r>
            <a:r>
              <a:rPr lang="en-US" sz="2400" dirty="0" err="1"/>
              <a:t>Kerangka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 yang </a:t>
            </a:r>
            <a:r>
              <a:rPr lang="en-US" sz="2400" dirty="0" err="1"/>
              <a:t>disajikan</a:t>
            </a:r>
            <a:r>
              <a:rPr lang="en-US" sz="2400" dirty="0"/>
              <a:t> di </a:t>
            </a:r>
            <a:r>
              <a:rPr lang="en-US" sz="2400" dirty="0" err="1"/>
              <a:t>atas</a:t>
            </a:r>
            <a:r>
              <a:rPr lang="en-US" sz="2400" dirty="0"/>
              <a:t> </a:t>
            </a:r>
            <a:r>
              <a:rPr lang="en-US" sz="2400" dirty="0" err="1"/>
              <a:t>memungkinkan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mempelajari</a:t>
            </a:r>
            <a:r>
              <a:rPr lang="en-US" sz="2400" dirty="0"/>
              <a:t> </a:t>
            </a:r>
            <a:r>
              <a:rPr lang="en-US" sz="2400" dirty="0" err="1"/>
              <a:t>jenis</a:t>
            </a:r>
            <a:r>
              <a:rPr lang="en-US" sz="2400" dirty="0"/>
              <a:t> </a:t>
            </a:r>
            <a:r>
              <a:rPr lang="en-US" sz="2400" dirty="0" err="1"/>
              <a:t>perilaku</a:t>
            </a:r>
            <a:r>
              <a:rPr lang="en-US" sz="2400" dirty="0"/>
              <a:t> yang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beragam</a:t>
            </a:r>
            <a:r>
              <a:rPr lang="en-US" sz="2400" dirty="0"/>
              <a:t>, </a:t>
            </a:r>
            <a:r>
              <a:rPr lang="en-US" sz="2400" dirty="0" err="1"/>
              <a:t>termasuk</a:t>
            </a:r>
            <a:r>
              <a:rPr lang="en-US" sz="2400" dirty="0"/>
              <a:t> </a:t>
            </a:r>
            <a:r>
              <a:rPr lang="en-US" sz="2400" dirty="0" err="1"/>
              <a:t>kompetisi</a:t>
            </a:r>
            <a:r>
              <a:rPr lang="en-US" sz="2400" dirty="0"/>
              <a:t> dan </a:t>
            </a:r>
            <a:r>
              <a:rPr lang="en-US" sz="2400" dirty="0" err="1"/>
              <a:t>individualisme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417730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B3F7B-DB86-2A4A-327F-219F17383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697108"/>
          </a:xfrm>
        </p:spPr>
        <p:txBody>
          <a:bodyPr>
            <a:normAutofit/>
          </a:bodyPr>
          <a:lstStyle/>
          <a:p>
            <a:r>
              <a:rPr lang="fi-FI" sz="3600" dirty="0"/>
              <a:t>Altruisme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CF5AEF-BAD8-0500-FCAF-8C65C780B5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605" y="1541721"/>
            <a:ext cx="10706986" cy="47527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err="1"/>
              <a:t>Altruisme</a:t>
            </a:r>
            <a:r>
              <a:rPr lang="en-US" sz="2400" dirty="0"/>
              <a:t> </a:t>
            </a:r>
            <a:r>
              <a:rPr lang="en-US" sz="2400" dirty="0" err="1"/>
              <a:t>menyiratkan</a:t>
            </a:r>
            <a:r>
              <a:rPr lang="en-US" sz="2400" dirty="0"/>
              <a:t> </a:t>
            </a:r>
            <a:r>
              <a:rPr lang="en-US" sz="2400" dirty="0" err="1"/>
              <a:t>bobot</a:t>
            </a:r>
            <a:r>
              <a:rPr lang="en-US" sz="2400" dirty="0"/>
              <a:t> </a:t>
            </a:r>
            <a:r>
              <a:rPr lang="en-US" sz="2400" dirty="0" err="1"/>
              <a:t>tertentu</a:t>
            </a:r>
            <a:r>
              <a:rPr lang="en-US" sz="2400" dirty="0"/>
              <a:t> yang </a:t>
            </a:r>
            <a:r>
              <a:rPr lang="en-US" sz="2400" dirty="0" err="1"/>
              <a:t>terkait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hasil</a:t>
            </a:r>
            <a:r>
              <a:rPr lang="en-US" sz="2400" dirty="0"/>
              <a:t> yang lain </a:t>
            </a:r>
            <a:r>
              <a:rPr lang="en-US" sz="2400" dirty="0" err="1"/>
              <a:t>individu</a:t>
            </a:r>
            <a:r>
              <a:rPr lang="en-US" sz="2400" dirty="0"/>
              <a:t>. Hal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mempengaruhi</a:t>
            </a:r>
            <a:r>
              <a:rPr lang="en-US" sz="2400" dirty="0"/>
              <a:t> </a:t>
            </a:r>
            <a:r>
              <a:rPr lang="en-US" sz="2400" dirty="0" err="1"/>
              <a:t>distribusi</a:t>
            </a:r>
            <a:r>
              <a:rPr lang="en-US" sz="2400" dirty="0"/>
              <a:t> uang (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pendapatan</a:t>
            </a:r>
            <a:r>
              <a:rPr lang="en-US" sz="2400" dirty="0"/>
              <a:t>) yang </a:t>
            </a:r>
            <a:r>
              <a:rPr lang="en-US" sz="2400" dirty="0" err="1"/>
              <a:t>disukai</a:t>
            </a:r>
            <a:r>
              <a:rPr lang="en-US" sz="2400" dirty="0"/>
              <a:t> </a:t>
            </a:r>
            <a:r>
              <a:rPr lang="en-US" sz="2400" dirty="0" err="1"/>
              <a:t>kemungkinan</a:t>
            </a:r>
            <a:r>
              <a:rPr lang="en-US" sz="2400" dirty="0"/>
              <a:t> </a:t>
            </a:r>
            <a:r>
              <a:rPr lang="en-US" sz="2400" dirty="0" err="1"/>
              <a:t>perilaku</a:t>
            </a:r>
            <a:r>
              <a:rPr lang="en-US" sz="2400" dirty="0"/>
              <a:t> </a:t>
            </a:r>
            <a:r>
              <a:rPr lang="en-US" sz="2400" dirty="0" err="1"/>
              <a:t>kooperatif</a:t>
            </a:r>
            <a:r>
              <a:rPr lang="en-US" sz="2400" dirty="0"/>
              <a:t>, </a:t>
            </a:r>
            <a:r>
              <a:rPr lang="en-US" sz="2400" dirty="0" err="1"/>
              <a:t>sumbangan</a:t>
            </a:r>
            <a:r>
              <a:rPr lang="en-US" sz="2400" dirty="0"/>
              <a:t> </a:t>
            </a:r>
            <a:r>
              <a:rPr lang="en-US" sz="2400" dirty="0" err="1"/>
              <a:t>amal</a:t>
            </a:r>
            <a:r>
              <a:rPr lang="en-US" sz="2400" dirty="0"/>
              <a:t>, dan lain-lain. Di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ekonomi</a:t>
            </a:r>
            <a:r>
              <a:rPr lang="en-US" sz="2400" dirty="0"/>
              <a:t>, </a:t>
            </a:r>
            <a:r>
              <a:rPr lang="en-US" sz="2400" dirty="0" err="1"/>
              <a:t>asumsi</a:t>
            </a:r>
            <a:r>
              <a:rPr lang="en-US" sz="2400" dirty="0"/>
              <a:t> </a:t>
            </a:r>
            <a:r>
              <a:rPr lang="en-US" sz="2400" dirty="0" err="1"/>
              <a:t>maksimalisasi</a:t>
            </a:r>
            <a:r>
              <a:rPr lang="en-US" sz="2400" dirty="0"/>
              <a:t> </a:t>
            </a:r>
            <a:r>
              <a:rPr lang="en-US" sz="2400" dirty="0" err="1"/>
              <a:t>utilitas</a:t>
            </a:r>
            <a:r>
              <a:rPr lang="en-US" sz="2400" dirty="0"/>
              <a:t> </a:t>
            </a:r>
            <a:r>
              <a:rPr lang="en-US" sz="2400" dirty="0" err="1"/>
              <a:t>dipertahankan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memasukkan</a:t>
            </a:r>
            <a:r>
              <a:rPr lang="en-US" sz="2400" dirty="0"/>
              <a:t> </a:t>
            </a:r>
            <a:r>
              <a:rPr lang="en-US" sz="2400" dirty="0" err="1"/>
              <a:t>hasil</a:t>
            </a:r>
            <a:r>
              <a:rPr lang="en-US" sz="2400" dirty="0"/>
              <a:t> </a:t>
            </a:r>
            <a:r>
              <a:rPr lang="en-US" sz="2400" dirty="0" err="1"/>
              <a:t>individu</a:t>
            </a:r>
            <a:r>
              <a:rPr lang="en-US" sz="2400" dirty="0"/>
              <a:t> lain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fungsi</a:t>
            </a:r>
            <a:r>
              <a:rPr lang="en-US" sz="2400" dirty="0"/>
              <a:t> </a:t>
            </a:r>
            <a:r>
              <a:rPr lang="en-US" sz="2400" dirty="0" err="1"/>
              <a:t>utilitas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040968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B3F7B-DB86-2A4A-327F-219F17383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697108"/>
          </a:xfrm>
        </p:spPr>
        <p:txBody>
          <a:bodyPr>
            <a:normAutofit/>
          </a:bodyPr>
          <a:lstStyle/>
          <a:p>
            <a:r>
              <a:rPr lang="fi-FI" sz="3600" dirty="0"/>
              <a:t>Preferensi waktu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CF5AEF-BAD8-0500-FCAF-8C65C780B5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605" y="1541721"/>
            <a:ext cx="10706986" cy="475275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ilmu</a:t>
            </a:r>
            <a:r>
              <a:rPr lang="en-US" sz="2400" dirty="0"/>
              <a:t> </a:t>
            </a:r>
            <a:r>
              <a:rPr lang="en-US" sz="2400" dirty="0" err="1"/>
              <a:t>ekonomi</a:t>
            </a:r>
            <a:r>
              <a:rPr lang="en-US" sz="2400" dirty="0"/>
              <a:t>, </a:t>
            </a:r>
            <a:r>
              <a:rPr lang="en-US" sz="2400" dirty="0" err="1"/>
              <a:t>pilihan</a:t>
            </a:r>
            <a:r>
              <a:rPr lang="en-US" sz="2400" dirty="0"/>
              <a:t> </a:t>
            </a:r>
            <a:r>
              <a:rPr lang="en-US" sz="2400" dirty="0" err="1"/>
              <a:t>antarwaktu</a:t>
            </a:r>
            <a:r>
              <a:rPr lang="en-US" sz="2400" dirty="0"/>
              <a:t> </a:t>
            </a:r>
            <a:r>
              <a:rPr lang="en-US" sz="2400" dirty="0" err="1"/>
              <a:t>tersirat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model </a:t>
            </a:r>
            <a:r>
              <a:rPr lang="en-US" sz="2400" dirty="0" err="1"/>
              <a:t>konsumsi</a:t>
            </a:r>
            <a:r>
              <a:rPr lang="en-US" sz="2400" dirty="0"/>
              <a:t> yang </a:t>
            </a:r>
            <a:r>
              <a:rPr lang="en-US" sz="2400" dirty="0" err="1"/>
              <a:t>dinamis</a:t>
            </a:r>
            <a:r>
              <a:rPr lang="en-US" sz="2400" dirty="0"/>
              <a:t>. </a:t>
            </a:r>
            <a:r>
              <a:rPr lang="en-US" sz="2400" dirty="0" err="1"/>
              <a:t>Pertanyaannya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mengonsumsi</a:t>
            </a:r>
            <a:r>
              <a:rPr lang="en-US" sz="2400" dirty="0"/>
              <a:t> </a:t>
            </a:r>
            <a:r>
              <a:rPr lang="en-US" sz="2400" dirty="0" err="1"/>
              <a:t>sekarang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menabung</a:t>
            </a:r>
            <a:r>
              <a:rPr lang="en-US" sz="2400" dirty="0"/>
              <a:t> dan </a:t>
            </a:r>
            <a:r>
              <a:rPr lang="en-US" sz="2400" dirty="0" err="1"/>
              <a:t>berinvestasi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tujuan</a:t>
            </a:r>
            <a:r>
              <a:rPr lang="en-US" sz="2400" dirty="0"/>
              <a:t> </a:t>
            </a:r>
            <a:r>
              <a:rPr lang="en-US" sz="2400" dirty="0" err="1"/>
              <a:t>tersebut</a:t>
            </a:r>
            <a:r>
              <a:rPr lang="en-US" sz="2400" dirty="0"/>
              <a:t> </a:t>
            </a:r>
            <a:r>
              <a:rPr lang="en-US" sz="2400" dirty="0" err="1"/>
              <a:t>mengkonsumsi</a:t>
            </a:r>
            <a:r>
              <a:rPr lang="en-US" sz="2400" dirty="0"/>
              <a:t>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banyak</a:t>
            </a:r>
            <a:r>
              <a:rPr lang="en-US" sz="2400" dirty="0"/>
              <a:t> di </a:t>
            </a:r>
            <a:r>
              <a:rPr lang="en-US" sz="2400" dirty="0" err="1"/>
              <a:t>kemudian</a:t>
            </a:r>
            <a:r>
              <a:rPr lang="en-US" sz="2400" dirty="0"/>
              <a:t> </a:t>
            </a:r>
            <a:r>
              <a:rPr lang="en-US" sz="2400" dirty="0" err="1"/>
              <a:t>hari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pertanyaan</a:t>
            </a:r>
            <a:r>
              <a:rPr lang="en-US" sz="2400" dirty="0"/>
              <a:t> </a:t>
            </a:r>
            <a:r>
              <a:rPr lang="en-US" sz="2400" dirty="0" err="1"/>
              <a:t>ekonomi</a:t>
            </a:r>
            <a:r>
              <a:rPr lang="en-US" sz="2400" dirty="0"/>
              <a:t> </a:t>
            </a:r>
            <a:r>
              <a:rPr lang="en-US" sz="2400" dirty="0" err="1"/>
              <a:t>mendasar</a:t>
            </a:r>
            <a:r>
              <a:rPr lang="en-US" sz="2400" dirty="0"/>
              <a:t> yang </a:t>
            </a:r>
            <a:r>
              <a:rPr lang="en-US" sz="2400" dirty="0" err="1"/>
              <a:t>dihadapi</a:t>
            </a:r>
            <a:r>
              <a:rPr lang="en-US" sz="2400" dirty="0"/>
              <a:t> oleh </a:t>
            </a:r>
            <a:r>
              <a:rPr lang="en-US" sz="2400" dirty="0" err="1"/>
              <a:t>individu</a:t>
            </a:r>
            <a:r>
              <a:rPr lang="en-US" sz="2400" dirty="0"/>
              <a:t>, </a:t>
            </a:r>
            <a:r>
              <a:rPr lang="en-US" sz="2400" dirty="0" err="1"/>
              <a:t>keluarga</a:t>
            </a:r>
            <a:r>
              <a:rPr lang="en-US" sz="2400" dirty="0"/>
              <a:t>, </a:t>
            </a:r>
            <a:r>
              <a:rPr lang="en-US" sz="2400" dirty="0" err="1"/>
              <a:t>perusahaan</a:t>
            </a:r>
            <a:r>
              <a:rPr lang="en-US" sz="2400" dirty="0"/>
              <a:t>, dan </a:t>
            </a:r>
            <a:r>
              <a:rPr lang="en-US" sz="2400" dirty="0" err="1"/>
              <a:t>seluruh</a:t>
            </a:r>
            <a:r>
              <a:rPr lang="en-US" sz="2400" dirty="0"/>
              <a:t> </a:t>
            </a:r>
            <a:r>
              <a:rPr lang="en-US" sz="2400" dirty="0" err="1"/>
              <a:t>bangsa</a:t>
            </a:r>
            <a:r>
              <a:rPr lang="en-US" sz="2400" dirty="0"/>
              <a:t>.</a:t>
            </a:r>
          </a:p>
          <a:p>
            <a:pPr marL="0" indent="0">
              <a:buNone/>
            </a:pPr>
            <a:r>
              <a:rPr lang="en-US" sz="2400" dirty="0" err="1"/>
              <a:t>Seseorang</a:t>
            </a:r>
            <a:r>
              <a:rPr lang="en-US" sz="2400" dirty="0"/>
              <a:t> </a:t>
            </a:r>
            <a:r>
              <a:rPr lang="en-US" sz="2400" dirty="0" err="1"/>
              <a:t>dikatakan</a:t>
            </a:r>
            <a:r>
              <a:rPr lang="en-US" sz="2400" dirty="0"/>
              <a:t> </a:t>
            </a:r>
            <a:r>
              <a:rPr lang="en-US" sz="2400" dirty="0" err="1"/>
              <a:t>menunjukkan</a:t>
            </a:r>
            <a:r>
              <a:rPr lang="en-US" sz="2400" dirty="0"/>
              <a:t> </a:t>
            </a:r>
            <a:r>
              <a:rPr lang="en-US" sz="2400" dirty="0" err="1"/>
              <a:t>preferensi</a:t>
            </a:r>
            <a:r>
              <a:rPr lang="en-US" sz="2400" dirty="0"/>
              <a:t> </a:t>
            </a:r>
            <a:r>
              <a:rPr lang="en-US" sz="2400" dirty="0" err="1"/>
              <a:t>waktu</a:t>
            </a:r>
            <a:r>
              <a:rPr lang="en-US" sz="2400" dirty="0"/>
              <a:t> yang </a:t>
            </a:r>
            <a:r>
              <a:rPr lang="en-US" sz="2400" dirty="0" err="1"/>
              <a:t>umum</a:t>
            </a:r>
            <a:r>
              <a:rPr lang="en-US" sz="2400" dirty="0"/>
              <a:t> </a:t>
            </a:r>
            <a:r>
              <a:rPr lang="en-US" sz="2400" dirty="0" err="1"/>
              <a:t>jika</a:t>
            </a:r>
            <a:r>
              <a:rPr lang="en-US" sz="2400" dirty="0"/>
              <a:t>, </a:t>
            </a:r>
            <a:r>
              <a:rPr lang="en-US" sz="2400" dirty="0" err="1"/>
              <a:t>ketika</a:t>
            </a:r>
            <a:r>
              <a:rPr lang="en-US" sz="2400" dirty="0"/>
              <a:t> </a:t>
            </a:r>
            <a:r>
              <a:rPr lang="en-US" sz="2400" dirty="0" err="1"/>
              <a:t>dihadapkan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potensi</a:t>
            </a:r>
            <a:r>
              <a:rPr lang="en-US" sz="2400" dirty="0"/>
              <a:t> </a:t>
            </a:r>
            <a:r>
              <a:rPr lang="en-US" sz="2400" dirty="0" err="1"/>
              <a:t>stok</a:t>
            </a:r>
            <a:r>
              <a:rPr lang="en-US" sz="2400" dirty="0"/>
              <a:t> </a:t>
            </a:r>
            <a:r>
              <a:rPr lang="en-US" sz="2400" dirty="0" err="1"/>
              <a:t>sumber</a:t>
            </a:r>
            <a:r>
              <a:rPr lang="en-US" sz="2400" dirty="0"/>
              <a:t> </a:t>
            </a:r>
            <a:r>
              <a:rPr lang="en-US" sz="2400" dirty="0" err="1"/>
              <a:t>daya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dialokasikan</a:t>
            </a:r>
            <a:r>
              <a:rPr lang="en-US" sz="2400" dirty="0"/>
              <a:t> </a:t>
            </a:r>
            <a:r>
              <a:rPr lang="en-US" sz="2400" dirty="0" err="1"/>
              <a:t>selama</a:t>
            </a:r>
            <a:r>
              <a:rPr lang="en-US" sz="2400" dirty="0"/>
              <a:t> </a:t>
            </a:r>
            <a:r>
              <a:rPr lang="en-US" sz="2400" dirty="0" err="1"/>
              <a:t>periode</a:t>
            </a:r>
            <a:r>
              <a:rPr lang="en-US" sz="2400" dirty="0"/>
              <a:t> </a:t>
            </a:r>
            <a:r>
              <a:rPr lang="en-US" sz="2400" dirty="0" err="1"/>
              <a:t>waktu</a:t>
            </a:r>
            <a:r>
              <a:rPr lang="en-US" sz="2400" dirty="0"/>
              <a:t> </a:t>
            </a:r>
            <a:r>
              <a:rPr lang="en-US" sz="2400" dirty="0" err="1"/>
              <a:t>tertentu</a:t>
            </a:r>
            <a:r>
              <a:rPr lang="en-US" sz="2400" dirty="0"/>
              <a:t> masa </a:t>
            </a:r>
            <a:r>
              <a:rPr lang="en-US" sz="2400" dirty="0" err="1"/>
              <a:t>depan</a:t>
            </a:r>
            <a:r>
              <a:rPr lang="en-US" sz="2400" dirty="0"/>
              <a:t>, </a:t>
            </a:r>
            <a:r>
              <a:rPr lang="en-US" sz="2400" dirty="0" err="1"/>
              <a:t>dia</a:t>
            </a:r>
            <a:r>
              <a:rPr lang="en-US" sz="2400" dirty="0"/>
              <a:t> </a:t>
            </a:r>
            <a:r>
              <a:rPr lang="en-US" sz="2400" dirty="0" err="1"/>
              <a:t>mengalokasikan</a:t>
            </a:r>
            <a:r>
              <a:rPr lang="en-US" sz="2400" dirty="0"/>
              <a:t> </a:t>
            </a:r>
            <a:r>
              <a:rPr lang="en-US" sz="2400" dirty="0" err="1"/>
              <a:t>sumber</a:t>
            </a:r>
            <a:r>
              <a:rPr lang="en-US" sz="2400" dirty="0"/>
              <a:t> </a:t>
            </a:r>
            <a:r>
              <a:rPr lang="en-US" sz="2400" dirty="0" err="1"/>
              <a:t>daya</a:t>
            </a:r>
            <a:r>
              <a:rPr lang="en-US" sz="2400" dirty="0"/>
              <a:t> </a:t>
            </a:r>
            <a:r>
              <a:rPr lang="en-US" sz="2400" dirty="0" err="1"/>
              <a:t>tersebut</a:t>
            </a:r>
            <a:r>
              <a:rPr lang="en-US" sz="2400" dirty="0"/>
              <a:t> </a:t>
            </a:r>
            <a:r>
              <a:rPr lang="en-US" sz="2400" dirty="0" err="1"/>
              <a:t>sedemikian</a:t>
            </a:r>
            <a:r>
              <a:rPr lang="en-US" sz="2400" dirty="0"/>
              <a:t> </a:t>
            </a:r>
            <a:r>
              <a:rPr lang="en-US" sz="2400" dirty="0" err="1"/>
              <a:t>rupa</a:t>
            </a:r>
            <a:r>
              <a:rPr lang="en-US" sz="2400" dirty="0"/>
              <a:t> </a:t>
            </a:r>
            <a:r>
              <a:rPr lang="en-US" sz="2400" dirty="0" err="1"/>
              <a:t>sehingga</a:t>
            </a:r>
            <a:r>
              <a:rPr lang="en-US" sz="2400" dirty="0"/>
              <a:t> </a:t>
            </a:r>
            <a:r>
              <a:rPr lang="en-US" sz="2400" dirty="0" err="1"/>
              <a:t>distribusi</a:t>
            </a:r>
            <a:r>
              <a:rPr lang="en-US" sz="2400" dirty="0"/>
              <a:t> </a:t>
            </a:r>
            <a:r>
              <a:rPr lang="en-US" sz="2400" dirty="0" err="1"/>
              <a:t>waktunya</a:t>
            </a:r>
            <a:r>
              <a:rPr lang="en-US" sz="2400" dirty="0"/>
              <a:t> </a:t>
            </a:r>
            <a:r>
              <a:rPr lang="en-US" sz="2400" dirty="0" err="1"/>
              <a:t>condong</a:t>
            </a:r>
            <a:r>
              <a:rPr lang="en-US" sz="2400" dirty="0"/>
              <a:t> </a:t>
            </a:r>
            <a:r>
              <a:rPr lang="en-US" sz="2400" dirty="0" err="1"/>
              <a:t>ke</a:t>
            </a:r>
            <a:r>
              <a:rPr lang="en-US" sz="2400" dirty="0"/>
              <a:t> </a:t>
            </a:r>
            <a:r>
              <a:rPr lang="en-US" sz="2400" dirty="0" err="1"/>
              <a:t>arah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menjauhi</a:t>
            </a:r>
            <a:r>
              <a:rPr lang="en-US" sz="2400" dirty="0"/>
              <a:t> masa </a:t>
            </a:r>
            <a:r>
              <a:rPr lang="en-US" sz="2400" dirty="0" err="1"/>
              <a:t>kini</a:t>
            </a:r>
            <a:r>
              <a:rPr lang="en-US" sz="2400" dirty="0"/>
              <a:t>. </a:t>
            </a:r>
            <a:r>
              <a:rPr lang="en-US" sz="2400" dirty="0" err="1"/>
              <a:t>Preferensi</a:t>
            </a:r>
            <a:r>
              <a:rPr lang="en-US" sz="2400" dirty="0"/>
              <a:t> </a:t>
            </a:r>
            <a:r>
              <a:rPr lang="en-US" sz="2400" dirty="0" err="1"/>
              <a:t>waktu</a:t>
            </a:r>
            <a:r>
              <a:rPr lang="en-US" sz="2400" dirty="0"/>
              <a:t> yang </a:t>
            </a:r>
            <a:r>
              <a:rPr lang="en-US" sz="2400" dirty="0" err="1"/>
              <a:t>positif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preferensi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alokasi</a:t>
            </a:r>
            <a:r>
              <a:rPr lang="en-US" sz="2400" dirty="0"/>
              <a:t> </a:t>
            </a:r>
            <a:r>
              <a:rPr lang="en-US" sz="2400" dirty="0" err="1"/>
              <a:t>sumber</a:t>
            </a:r>
            <a:r>
              <a:rPr lang="en-US" sz="2400" dirty="0"/>
              <a:t> </a:t>
            </a:r>
            <a:r>
              <a:rPr lang="en-US" sz="2400" dirty="0" err="1"/>
              <a:t>daya</a:t>
            </a:r>
            <a:r>
              <a:rPr lang="en-US" sz="2400" dirty="0"/>
              <a:t> pada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mendekati</a:t>
            </a:r>
            <a:r>
              <a:rPr lang="en-US" sz="2400" dirty="0"/>
              <a:t> masa </a:t>
            </a:r>
            <a:r>
              <a:rPr lang="en-US" sz="2400" dirty="0" err="1"/>
              <a:t>kini</a:t>
            </a:r>
            <a:r>
              <a:rPr lang="en-US" sz="2400" dirty="0"/>
              <a:t>. </a:t>
            </a:r>
            <a:r>
              <a:rPr lang="en-US" sz="2400" dirty="0" err="1"/>
              <a:t>Preferensi</a:t>
            </a:r>
            <a:r>
              <a:rPr lang="en-US" sz="2400" dirty="0"/>
              <a:t> </a:t>
            </a:r>
            <a:r>
              <a:rPr lang="en-US" sz="2400" dirty="0" err="1"/>
              <a:t>waktu</a:t>
            </a:r>
            <a:r>
              <a:rPr lang="en-US" sz="2400" dirty="0"/>
              <a:t> negative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preferensi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menunda</a:t>
            </a:r>
            <a:r>
              <a:rPr lang="en-US" sz="2400" dirty="0"/>
              <a:t> </a:t>
            </a:r>
            <a:r>
              <a:rPr lang="en-US" sz="2400" dirty="0" err="1"/>
              <a:t>alokasi</a:t>
            </a:r>
            <a:r>
              <a:rPr lang="en-US" sz="2400" dirty="0"/>
              <a:t> </a:t>
            </a:r>
            <a:r>
              <a:rPr lang="en-US" sz="2400" dirty="0" err="1"/>
              <a:t>sumber</a:t>
            </a:r>
            <a:r>
              <a:rPr lang="en-US" sz="2400" dirty="0"/>
              <a:t> </a:t>
            </a:r>
            <a:r>
              <a:rPr lang="en-US" sz="2400" dirty="0" err="1"/>
              <a:t>daya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548992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B3F7B-DB86-2A4A-327F-219F17383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697108"/>
          </a:xfrm>
        </p:spPr>
        <p:txBody>
          <a:bodyPr>
            <a:normAutofit/>
          </a:bodyPr>
          <a:lstStyle/>
          <a:p>
            <a:r>
              <a:rPr lang="fi-FI" sz="3600" dirty="0"/>
              <a:t>Preferensi waktu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CF5AEF-BAD8-0500-FCAF-8C65C780B5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605" y="1541721"/>
            <a:ext cx="10706986" cy="475275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dirty="0" err="1"/>
              <a:t>Paradigma</a:t>
            </a:r>
            <a:r>
              <a:rPr lang="en-US" sz="2400" dirty="0"/>
              <a:t> </a:t>
            </a:r>
            <a:r>
              <a:rPr lang="en-US" sz="2400" dirty="0" err="1"/>
              <a:t>umum</a:t>
            </a:r>
            <a:r>
              <a:rPr lang="en-US" sz="2400" dirty="0"/>
              <a:t> </a:t>
            </a:r>
            <a:r>
              <a:rPr lang="en-US" sz="2400" dirty="0" err="1"/>
              <a:t>telah</a:t>
            </a:r>
            <a:r>
              <a:rPr lang="en-US" sz="2400" dirty="0"/>
              <a:t> </a:t>
            </a:r>
            <a:r>
              <a:rPr lang="en-US" sz="2400" dirty="0" err="1"/>
              <a:t>diusulkan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memperhitungkan</a:t>
            </a:r>
            <a:r>
              <a:rPr lang="en-US" sz="2400" dirty="0"/>
              <a:t> </a:t>
            </a:r>
            <a:r>
              <a:rPr lang="en-US" sz="2400" dirty="0" err="1"/>
              <a:t>perbedaan</a:t>
            </a:r>
            <a:r>
              <a:rPr lang="en-US" sz="2400" dirty="0"/>
              <a:t> </a:t>
            </a:r>
            <a:r>
              <a:rPr lang="en-US" sz="2400" dirty="0" err="1"/>
              <a:t>preferensi</a:t>
            </a:r>
            <a:r>
              <a:rPr lang="en-US" sz="2400" dirty="0"/>
              <a:t> </a:t>
            </a:r>
            <a:r>
              <a:rPr lang="en-US" sz="2400" dirty="0" err="1"/>
              <a:t>waktu</a:t>
            </a:r>
            <a:r>
              <a:rPr lang="en-US" sz="2400" dirty="0"/>
              <a:t>. Hal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berkaitan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evaluasi</a:t>
            </a:r>
            <a:r>
              <a:rPr lang="en-US" sz="2400" dirty="0"/>
              <a:t> (</a:t>
            </a:r>
            <a:r>
              <a:rPr lang="en-US" sz="2400" dirty="0" err="1"/>
              <a:t>misalnya</a:t>
            </a:r>
            <a:r>
              <a:rPr lang="en-US" sz="2400" dirty="0"/>
              <a:t> </a:t>
            </a:r>
            <a:r>
              <a:rPr lang="en-US" sz="2400" dirty="0" err="1"/>
              <a:t>keuntungan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kerugian</a:t>
            </a:r>
            <a:r>
              <a:rPr lang="en-US" sz="2400" dirty="0"/>
              <a:t>) dan </a:t>
            </a:r>
            <a:r>
              <a:rPr lang="en-US" sz="2400" dirty="0" err="1"/>
              <a:t>ekspektasi</a:t>
            </a:r>
            <a:r>
              <a:rPr lang="en-US" sz="2400" dirty="0"/>
              <a:t> (</a:t>
            </a:r>
            <a:r>
              <a:rPr lang="en-US" sz="2400" dirty="0" err="1"/>
              <a:t>misalnya</a:t>
            </a:r>
            <a:r>
              <a:rPr lang="en-US" sz="2400" dirty="0"/>
              <a:t> </a:t>
            </a:r>
            <a:r>
              <a:rPr lang="en-US" sz="2400" dirty="0" err="1"/>
              <a:t>ketidakpastian</a:t>
            </a:r>
            <a:r>
              <a:rPr lang="en-US" sz="2400" dirty="0"/>
              <a:t>) </a:t>
            </a:r>
            <a:r>
              <a:rPr lang="en-US" sz="2400" dirty="0" err="1"/>
              <a:t>mengenai</a:t>
            </a:r>
            <a:r>
              <a:rPr lang="en-US" sz="2400" dirty="0"/>
              <a:t> </a:t>
            </a:r>
            <a:r>
              <a:rPr lang="en-US" sz="2400" dirty="0" err="1"/>
              <a:t>hasil</a:t>
            </a:r>
            <a:r>
              <a:rPr lang="en-US" sz="2400" dirty="0"/>
              <a:t> yang </a:t>
            </a:r>
            <a:r>
              <a:rPr lang="en-US" sz="2400" dirty="0" err="1"/>
              <a:t>diabaikan</a:t>
            </a:r>
            <a:r>
              <a:rPr lang="en-US" sz="2400" dirty="0"/>
              <a:t> di </a:t>
            </a:r>
            <a:r>
              <a:rPr lang="en-US" sz="2400" dirty="0" err="1"/>
              <a:t>satu</a:t>
            </a:r>
            <a:r>
              <a:rPr lang="en-US" sz="2400" dirty="0"/>
              <a:t> </a:t>
            </a:r>
            <a:r>
              <a:rPr lang="en-US" sz="2400" dirty="0" err="1"/>
              <a:t>sisi</a:t>
            </a:r>
            <a:r>
              <a:rPr lang="en-US" sz="2400" dirty="0"/>
              <a:t> dan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faktor</a:t>
            </a:r>
            <a:r>
              <a:rPr lang="en-US" sz="2400" dirty="0"/>
              <a:t> </a:t>
            </a:r>
            <a:r>
              <a:rPr lang="en-US" sz="2400" dirty="0" err="1"/>
              <a:t>eksternal</a:t>
            </a:r>
            <a:r>
              <a:rPr lang="en-US" sz="2400" dirty="0"/>
              <a:t> (</a:t>
            </a:r>
            <a:r>
              <a:rPr lang="en-US" sz="2400" dirty="0" err="1"/>
              <a:t>misalnya</a:t>
            </a:r>
            <a:r>
              <a:rPr lang="en-US" sz="2400" dirty="0"/>
              <a:t> </a:t>
            </a:r>
            <a:r>
              <a:rPr lang="en-US" sz="2400" dirty="0" err="1"/>
              <a:t>fisik</a:t>
            </a:r>
            <a:r>
              <a:rPr lang="en-US" sz="2400" dirty="0"/>
              <a:t>, </a:t>
            </a:r>
            <a:r>
              <a:rPr lang="en-US" sz="2400" dirty="0" err="1"/>
              <a:t>lingkungan</a:t>
            </a:r>
            <a:r>
              <a:rPr lang="en-US" sz="2400" dirty="0"/>
              <a:t>) dan internal (</a:t>
            </a:r>
            <a:r>
              <a:rPr lang="en-US" sz="2400" dirty="0" err="1"/>
              <a:t>misalnya</a:t>
            </a:r>
            <a:r>
              <a:rPr lang="en-US" sz="2400" dirty="0"/>
              <a:t> </a:t>
            </a:r>
            <a:r>
              <a:rPr lang="en-US" sz="2400" dirty="0" err="1"/>
              <a:t>pengetahuan</a:t>
            </a:r>
            <a:r>
              <a:rPr lang="en-US" sz="2400" dirty="0"/>
              <a:t>, </a:t>
            </a:r>
            <a:r>
              <a:rPr lang="en-US" sz="2400" dirty="0" err="1"/>
              <a:t>sikap</a:t>
            </a:r>
            <a:r>
              <a:rPr lang="en-US" sz="2400" dirty="0"/>
              <a:t>, </a:t>
            </a:r>
            <a:r>
              <a:rPr lang="en-US" sz="2400" dirty="0" err="1"/>
              <a:t>motivasi</a:t>
            </a:r>
            <a:r>
              <a:rPr lang="en-US" sz="2400" dirty="0"/>
              <a:t>) yang </a:t>
            </a:r>
            <a:r>
              <a:rPr lang="en-US" sz="2400" dirty="0" err="1"/>
              <a:t>mempengaruhi</a:t>
            </a:r>
            <a:r>
              <a:rPr lang="en-US" sz="2400" dirty="0"/>
              <a:t> </a:t>
            </a:r>
            <a:r>
              <a:rPr lang="en-US" sz="2400" dirty="0" err="1"/>
              <a:t>evaluasi</a:t>
            </a:r>
            <a:r>
              <a:rPr lang="en-US" sz="2400" dirty="0"/>
              <a:t> dan </a:t>
            </a:r>
            <a:r>
              <a:rPr lang="en-US" sz="2400" dirty="0" err="1"/>
              <a:t>harapan</a:t>
            </a:r>
            <a:r>
              <a:rPr lang="en-US" sz="2400" dirty="0"/>
              <a:t>, di </a:t>
            </a:r>
            <a:r>
              <a:rPr lang="en-US" sz="2400" dirty="0" err="1"/>
              <a:t>sisi</a:t>
            </a:r>
            <a:r>
              <a:rPr lang="en-US" sz="2400" dirty="0"/>
              <a:t> lain.</a:t>
            </a:r>
          </a:p>
          <a:p>
            <a:pPr marL="0" indent="0">
              <a:buNone/>
            </a:pPr>
            <a:r>
              <a:rPr lang="en-US" sz="2400" dirty="0" err="1"/>
              <a:t>Preferensi</a:t>
            </a:r>
            <a:r>
              <a:rPr lang="en-US" sz="2400" dirty="0"/>
              <a:t> </a:t>
            </a:r>
            <a:r>
              <a:rPr lang="en-US" sz="2400" dirty="0" err="1"/>
              <a:t>waktu</a:t>
            </a:r>
            <a:r>
              <a:rPr lang="en-US" sz="2400" dirty="0"/>
              <a:t> </a:t>
            </a:r>
            <a:r>
              <a:rPr lang="en-US" sz="2400" dirty="0" err="1"/>
              <a:t>mengacu</a:t>
            </a:r>
            <a:r>
              <a:rPr lang="en-US" sz="2400" dirty="0"/>
              <a:t> pada </a:t>
            </a:r>
            <a:r>
              <a:rPr lang="en-US" sz="2400" dirty="0" err="1"/>
              <a:t>preferensi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mengalokasikan</a:t>
            </a:r>
            <a:r>
              <a:rPr lang="en-US" sz="2400" dirty="0"/>
              <a:t> </a:t>
            </a:r>
            <a:r>
              <a:rPr lang="en-US" sz="2400" dirty="0" err="1"/>
              <a:t>sumber</a:t>
            </a:r>
            <a:r>
              <a:rPr lang="en-US" sz="2400" dirty="0"/>
              <a:t> </a:t>
            </a:r>
            <a:r>
              <a:rPr lang="en-US" sz="2400" dirty="0" err="1"/>
              <a:t>daya</a:t>
            </a:r>
            <a:r>
              <a:rPr lang="en-US" sz="2400" dirty="0"/>
              <a:t> </a:t>
            </a:r>
            <a:r>
              <a:rPr lang="en-US" sz="2400" dirty="0" err="1"/>
              <a:t>baik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saat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di masa </a:t>
            </a:r>
            <a:r>
              <a:rPr lang="en-US" sz="2400" dirty="0" err="1"/>
              <a:t>depan</a:t>
            </a:r>
            <a:r>
              <a:rPr lang="en-US" sz="2400" dirty="0"/>
              <a:t>. </a:t>
            </a:r>
            <a:r>
              <a:rPr lang="en-US" sz="2400" dirty="0" err="1"/>
              <a:t>Konsep</a:t>
            </a:r>
            <a:r>
              <a:rPr lang="en-US" sz="2400" dirty="0"/>
              <a:t> </a:t>
            </a:r>
            <a:r>
              <a:rPr lang="en-US" sz="2400" dirty="0" err="1"/>
              <a:t>tersebut</a:t>
            </a:r>
            <a:r>
              <a:rPr lang="en-US" sz="2400" dirty="0"/>
              <a:t> </a:t>
            </a:r>
            <a:r>
              <a:rPr lang="en-US" sz="2400" dirty="0" err="1"/>
              <a:t>dikaitkan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kesediaan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menunda</a:t>
            </a:r>
            <a:r>
              <a:rPr lang="en-US" sz="2400" dirty="0"/>
              <a:t> </a:t>
            </a:r>
            <a:r>
              <a:rPr lang="en-US" sz="2400" dirty="0" err="1"/>
              <a:t>kepuasan</a:t>
            </a:r>
            <a:r>
              <a:rPr lang="en-US" sz="2400" dirty="0"/>
              <a:t> dan </a:t>
            </a:r>
            <a:r>
              <a:rPr lang="en-US" sz="2400" dirty="0" err="1"/>
              <a:t>kemampuan</a:t>
            </a:r>
            <a:r>
              <a:rPr lang="en-US" sz="2400" dirty="0"/>
              <a:t> </a:t>
            </a:r>
            <a:r>
              <a:rPr lang="en-US" sz="2400" dirty="0" err="1"/>
              <a:t>menabung</a:t>
            </a:r>
            <a:r>
              <a:rPr lang="en-US" sz="2400" dirty="0"/>
              <a:t>. </a:t>
            </a:r>
            <a:r>
              <a:rPr lang="en-US" sz="2400" dirty="0" err="1"/>
              <a:t>Pengukuran</a:t>
            </a:r>
            <a:r>
              <a:rPr lang="en-US" sz="2400" dirty="0"/>
              <a:t> </a:t>
            </a:r>
            <a:r>
              <a:rPr lang="en-US" sz="2400" dirty="0" err="1"/>
              <a:t>melibatkan</a:t>
            </a:r>
            <a:r>
              <a:rPr lang="en-US" sz="2400" dirty="0"/>
              <a:t> </a:t>
            </a:r>
            <a:r>
              <a:rPr lang="en-US" sz="2400" dirty="0" err="1"/>
              <a:t>estimasi</a:t>
            </a:r>
            <a:r>
              <a:rPr lang="en-US" sz="2400" dirty="0"/>
              <a:t> </a:t>
            </a:r>
            <a:r>
              <a:rPr lang="en-US" sz="2400" dirty="0" err="1"/>
              <a:t>tingkat</a:t>
            </a:r>
            <a:r>
              <a:rPr lang="en-US" sz="2400" dirty="0"/>
              <a:t> </a:t>
            </a:r>
            <a:r>
              <a:rPr lang="en-US" sz="2400" dirty="0" err="1"/>
              <a:t>suku</a:t>
            </a:r>
            <a:r>
              <a:rPr lang="en-US" sz="2400" dirty="0"/>
              <a:t> </a:t>
            </a:r>
            <a:r>
              <a:rPr lang="en-US" sz="2400" dirty="0" err="1"/>
              <a:t>bunga</a:t>
            </a:r>
            <a:r>
              <a:rPr lang="en-US" sz="2400" dirty="0"/>
              <a:t> </a:t>
            </a:r>
            <a:r>
              <a:rPr lang="en-US" sz="2400" dirty="0" err="1"/>
              <a:t>subjektif</a:t>
            </a:r>
            <a:r>
              <a:rPr lang="en-US" sz="2400" dirty="0"/>
              <a:t>, yang </a:t>
            </a:r>
            <a:r>
              <a:rPr lang="en-US" sz="2400" dirty="0" err="1"/>
              <a:t>tampaknya</a:t>
            </a:r>
            <a:r>
              <a:rPr lang="en-US" sz="2400" dirty="0"/>
              <a:t> </a:t>
            </a:r>
            <a:r>
              <a:rPr lang="en-US" sz="2400" dirty="0" err="1"/>
              <a:t>terkait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karakteristik</a:t>
            </a:r>
            <a:r>
              <a:rPr lang="en-US" sz="2400" dirty="0"/>
              <a:t> </a:t>
            </a:r>
            <a:r>
              <a:rPr lang="en-US" sz="2400" dirty="0" err="1"/>
              <a:t>sosio-demografis</a:t>
            </a:r>
            <a:r>
              <a:rPr lang="en-US" sz="2400" dirty="0"/>
              <a:t> dan </a:t>
            </a:r>
            <a:r>
              <a:rPr lang="en-US" sz="2400" dirty="0" err="1"/>
              <a:t>ekspektasi</a:t>
            </a:r>
            <a:r>
              <a:rPr lang="en-US" sz="2400" dirty="0"/>
              <a:t> </a:t>
            </a:r>
            <a:r>
              <a:rPr lang="en-US" sz="2400" dirty="0" err="1"/>
              <a:t>ekonomi</a:t>
            </a:r>
            <a:r>
              <a:rPr lang="en-US" sz="2400" dirty="0"/>
              <a:t>. </a:t>
            </a:r>
            <a:r>
              <a:rPr lang="en-US" sz="2400" dirty="0" err="1"/>
              <a:t>Preferensi</a:t>
            </a:r>
            <a:r>
              <a:rPr lang="en-US" sz="2400" dirty="0"/>
              <a:t> </a:t>
            </a:r>
            <a:r>
              <a:rPr lang="en-US" sz="2400" dirty="0" err="1"/>
              <a:t>waktu</a:t>
            </a:r>
            <a:r>
              <a:rPr lang="en-US" sz="2400" dirty="0"/>
              <a:t> pada </a:t>
            </a:r>
            <a:r>
              <a:rPr lang="en-US" sz="2400" dirty="0" err="1"/>
              <a:t>perilaku</a:t>
            </a:r>
            <a:r>
              <a:rPr lang="en-US" sz="2400" dirty="0"/>
              <a:t> </a:t>
            </a:r>
            <a:r>
              <a:rPr lang="en-US" sz="2400" dirty="0" err="1"/>
              <a:t>ekonomi</a:t>
            </a:r>
            <a:r>
              <a:rPr lang="en-US" sz="2400" dirty="0"/>
              <a:t> </a:t>
            </a:r>
            <a:r>
              <a:rPr lang="en-US" sz="2400" dirty="0" err="1"/>
              <a:t>telah</a:t>
            </a:r>
            <a:r>
              <a:rPr lang="en-US" sz="2400" dirty="0"/>
              <a:t> </a:t>
            </a:r>
            <a:r>
              <a:rPr lang="en-US" sz="2400" dirty="0" err="1"/>
              <a:t>digeneralisasikan</a:t>
            </a:r>
            <a:r>
              <a:rPr lang="en-US" sz="2400" dirty="0"/>
              <a:t> </a:t>
            </a:r>
            <a:r>
              <a:rPr lang="en-US" sz="2400" dirty="0" err="1"/>
              <a:t>ke</a:t>
            </a:r>
            <a:r>
              <a:rPr lang="en-US" sz="2400" dirty="0"/>
              <a:t> </a:t>
            </a:r>
            <a:r>
              <a:rPr lang="en-US" sz="2400" dirty="0" err="1"/>
              <a:t>jenis</a:t>
            </a:r>
            <a:r>
              <a:rPr lang="en-US" sz="2400" dirty="0"/>
              <a:t> </a:t>
            </a:r>
            <a:r>
              <a:rPr lang="en-US" sz="2400" dirty="0" err="1"/>
              <a:t>perilaku</a:t>
            </a:r>
            <a:r>
              <a:rPr lang="en-US" sz="2400" dirty="0"/>
              <a:t> </a:t>
            </a:r>
            <a:r>
              <a:rPr lang="en-US" sz="2400" dirty="0" err="1"/>
              <a:t>lainnya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hasil</a:t>
            </a:r>
            <a:r>
              <a:rPr lang="en-US" sz="2400" dirty="0"/>
              <a:t> yang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meyakinkan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978860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B3F7B-DB86-2A4A-327F-219F17383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697108"/>
          </a:xfrm>
        </p:spPr>
        <p:txBody>
          <a:bodyPr>
            <a:normAutofit/>
          </a:bodyPr>
          <a:lstStyle/>
          <a:p>
            <a:r>
              <a:rPr lang="fi-FI" sz="3600" dirty="0"/>
              <a:t>Cognitive Style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CF5AEF-BAD8-0500-FCAF-8C65C780B5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605" y="1541721"/>
            <a:ext cx="10706986" cy="47527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err="1"/>
              <a:t>Beberapa</a:t>
            </a:r>
            <a:r>
              <a:rPr lang="en-US" sz="2400" dirty="0"/>
              <a:t> </a:t>
            </a:r>
            <a:r>
              <a:rPr lang="en-US" sz="2400" dirty="0" err="1"/>
              <a:t>teori</a:t>
            </a:r>
            <a:r>
              <a:rPr lang="en-US" sz="2400" dirty="0"/>
              <a:t> </a:t>
            </a:r>
            <a:r>
              <a:rPr lang="en-US" sz="2400" dirty="0" err="1"/>
              <a:t>psikologi</a:t>
            </a:r>
            <a:r>
              <a:rPr lang="en-US" sz="2400" dirty="0"/>
              <a:t> </a:t>
            </a:r>
            <a:r>
              <a:rPr lang="en-US" sz="2400" dirty="0" err="1"/>
              <a:t>berkaitan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cara</a:t>
            </a:r>
            <a:r>
              <a:rPr lang="en-US" sz="2400" dirty="0"/>
              <a:t> </a:t>
            </a:r>
            <a:r>
              <a:rPr lang="en-US" sz="2400" dirty="0" err="1"/>
              <a:t>masyarakat</a:t>
            </a:r>
            <a:r>
              <a:rPr lang="en-US" sz="2400" dirty="0"/>
              <a:t> </a:t>
            </a:r>
            <a:r>
              <a:rPr lang="en-US" sz="2400" dirty="0" err="1"/>
              <a:t>memperhatikan</a:t>
            </a:r>
            <a:r>
              <a:rPr lang="en-US" sz="2400" dirty="0"/>
              <a:t> </a:t>
            </a:r>
            <a:r>
              <a:rPr lang="en-US" sz="2400" dirty="0" err="1"/>
              <a:t>lingkungannya</a:t>
            </a:r>
            <a:r>
              <a:rPr lang="en-US" sz="2400" dirty="0"/>
              <a:t>. </a:t>
            </a:r>
            <a:r>
              <a:rPr lang="en-US" sz="2400" dirty="0" err="1"/>
              <a:t>Sedangkan</a:t>
            </a:r>
            <a:r>
              <a:rPr lang="en-US" sz="2400" dirty="0"/>
              <a:t> </a:t>
            </a:r>
            <a:r>
              <a:rPr lang="en-US" sz="2400" dirty="0" err="1"/>
              <a:t>ilmu</a:t>
            </a:r>
            <a:r>
              <a:rPr lang="en-US" sz="2400" dirty="0"/>
              <a:t> </a:t>
            </a:r>
            <a:r>
              <a:rPr lang="en-US" sz="2400" dirty="0" err="1"/>
              <a:t>ekonomi</a:t>
            </a:r>
            <a:r>
              <a:rPr lang="en-US" sz="2400" dirty="0"/>
              <a:t> </a:t>
            </a:r>
            <a:r>
              <a:rPr lang="en-US" sz="2400" dirty="0" err="1"/>
              <a:t>mengasumsikan</a:t>
            </a:r>
            <a:r>
              <a:rPr lang="en-US" sz="2400" dirty="0"/>
              <a:t> </a:t>
            </a:r>
            <a:r>
              <a:rPr lang="en-US" sz="2400" dirty="0" err="1"/>
              <a:t>bahwa</a:t>
            </a:r>
            <a:r>
              <a:rPr lang="en-US" sz="2400" dirty="0"/>
              <a:t> </a:t>
            </a:r>
            <a:r>
              <a:rPr lang="en-US" sz="2400" dirty="0" err="1"/>
              <a:t>manusia</a:t>
            </a:r>
            <a:r>
              <a:rPr lang="en-US" sz="2400" dirty="0"/>
              <a:t> </a:t>
            </a:r>
            <a:r>
              <a:rPr lang="en-US" sz="2400" dirty="0" err="1"/>
              <a:t>mampu</a:t>
            </a:r>
            <a:r>
              <a:rPr lang="en-US" sz="2400" dirty="0"/>
              <a:t> </a:t>
            </a:r>
            <a:r>
              <a:rPr lang="en-US" sz="2400" dirty="0" err="1"/>
              <a:t>menilai</a:t>
            </a:r>
            <a:r>
              <a:rPr lang="en-US" sz="2400" dirty="0"/>
              <a:t> </a:t>
            </a:r>
            <a:r>
              <a:rPr lang="en-US" sz="2400" dirty="0" err="1"/>
              <a:t>lingkungannya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benar</a:t>
            </a:r>
            <a:r>
              <a:rPr lang="en-US" sz="2400" dirty="0"/>
              <a:t>, pada </a:t>
            </a:r>
            <a:r>
              <a:rPr lang="en-US" sz="2400" dirty="0" err="1"/>
              <a:t>kenyataannya</a:t>
            </a:r>
            <a:r>
              <a:rPr lang="en-US" sz="2400" dirty="0"/>
              <a:t> </a:t>
            </a:r>
            <a:r>
              <a:rPr lang="en-US" sz="2400" dirty="0" err="1"/>
              <a:t>kemampuan</a:t>
            </a:r>
            <a:r>
              <a:rPr lang="en-US" sz="2400" dirty="0"/>
              <a:t> </a:t>
            </a:r>
            <a:r>
              <a:rPr lang="en-US" sz="2400" dirty="0" err="1"/>
              <a:t>membedakan</a:t>
            </a:r>
            <a:r>
              <a:rPr lang="en-US" sz="2400" dirty="0"/>
              <a:t> </a:t>
            </a:r>
            <a:r>
              <a:rPr lang="en-US" sz="2400" dirty="0" err="1"/>
              <a:t>lingkungan</a:t>
            </a:r>
            <a:r>
              <a:rPr lang="en-US" sz="2400" dirty="0"/>
              <a:t> dan </a:t>
            </a:r>
            <a:r>
              <a:rPr lang="en-US" sz="2400" dirty="0" err="1"/>
              <a:t>mengintegrasikan</a:t>
            </a:r>
            <a:r>
              <a:rPr lang="en-US" sz="2400" dirty="0"/>
              <a:t> </a:t>
            </a:r>
            <a:r>
              <a:rPr lang="en-US" sz="2400" dirty="0" err="1"/>
              <a:t>informasi</a:t>
            </a:r>
            <a:r>
              <a:rPr lang="en-US" sz="2400" dirty="0"/>
              <a:t> </a:t>
            </a:r>
            <a:r>
              <a:rPr lang="en-US" sz="2400" dirty="0" err="1"/>
              <a:t>berbeda-beda</a:t>
            </a:r>
            <a:r>
              <a:rPr lang="en-US" sz="2400" dirty="0"/>
              <a:t> pada </a:t>
            </a:r>
            <a:r>
              <a:rPr lang="en-US" sz="2400" dirty="0" err="1"/>
              <a:t>setiap</a:t>
            </a:r>
            <a:r>
              <a:rPr lang="en-US" sz="2400" dirty="0"/>
              <a:t> orang. </a:t>
            </a:r>
            <a:r>
              <a:rPr lang="en-US" sz="2400" dirty="0" err="1"/>
              <a:t>Variasi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mungkin</a:t>
            </a:r>
            <a:r>
              <a:rPr lang="en-US" sz="2400" dirty="0"/>
              <a:t> </a:t>
            </a:r>
            <a:r>
              <a:rPr lang="en-US" sz="2400" dirty="0" err="1"/>
              <a:t>menyebabkan</a:t>
            </a:r>
            <a:r>
              <a:rPr lang="en-US" sz="2400" dirty="0"/>
              <a:t> </a:t>
            </a:r>
            <a:r>
              <a:rPr lang="en-US" sz="2400" dirty="0" err="1"/>
              <a:t>perilaku</a:t>
            </a:r>
            <a:r>
              <a:rPr lang="en-US" sz="2400" dirty="0"/>
              <a:t> </a:t>
            </a:r>
            <a:r>
              <a:rPr lang="en-US" sz="2400" dirty="0" err="1"/>
              <a:t>ekonomi</a:t>
            </a:r>
            <a:r>
              <a:rPr lang="en-US" sz="2400" dirty="0"/>
              <a:t> yang </a:t>
            </a:r>
            <a:r>
              <a:rPr lang="en-US" sz="2400" dirty="0" err="1"/>
              <a:t>berbeda</a:t>
            </a:r>
            <a:r>
              <a:rPr lang="en-US" sz="2400" dirty="0"/>
              <a:t>, </a:t>
            </a:r>
            <a:r>
              <a:rPr lang="en-US" sz="2400" dirty="0" err="1"/>
              <a:t>meskipun</a:t>
            </a:r>
            <a:r>
              <a:rPr lang="en-US" sz="2400" dirty="0"/>
              <a:t> </a:t>
            </a:r>
            <a:r>
              <a:rPr lang="en-US" sz="2400" dirty="0" err="1"/>
              <a:t>keadaan</a:t>
            </a:r>
            <a:r>
              <a:rPr lang="en-US" sz="2400" dirty="0"/>
              <a:t> dan </a:t>
            </a:r>
            <a:r>
              <a:rPr lang="en-US" sz="2400" dirty="0" err="1"/>
              <a:t>preferensi</a:t>
            </a:r>
            <a:r>
              <a:rPr lang="en-US" sz="2400" dirty="0"/>
              <a:t> masing-masing </a:t>
            </a:r>
            <a:r>
              <a:rPr lang="en-US" sz="2400" dirty="0" err="1"/>
              <a:t>individu</a:t>
            </a:r>
            <a:r>
              <a:rPr lang="en-US" sz="2400" dirty="0"/>
              <a:t> </a:t>
            </a:r>
            <a:r>
              <a:rPr lang="en-US" sz="2400" dirty="0" err="1"/>
              <a:t>sama</a:t>
            </a:r>
            <a:r>
              <a:rPr lang="en-US" sz="2400" dirty="0"/>
              <a:t>. </a:t>
            </a:r>
            <a:r>
              <a:rPr lang="en-US" sz="2400" dirty="0" err="1"/>
              <a:t>Kemampuan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membedakan</a:t>
            </a:r>
            <a:r>
              <a:rPr lang="en-US" sz="2400" dirty="0"/>
              <a:t> dan </a:t>
            </a:r>
            <a:r>
              <a:rPr lang="en-US" sz="2400" dirty="0" err="1"/>
              <a:t>mengintegrasikan</a:t>
            </a:r>
            <a:r>
              <a:rPr lang="en-US" sz="2400" dirty="0"/>
              <a:t> </a:t>
            </a:r>
            <a:r>
              <a:rPr lang="en-US" sz="2400" dirty="0" err="1"/>
              <a:t>informasi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memfasilitasi</a:t>
            </a:r>
            <a:r>
              <a:rPr lang="en-US" sz="2400" dirty="0"/>
              <a:t> </a:t>
            </a:r>
            <a:r>
              <a:rPr lang="en-US" sz="2400" dirty="0" err="1"/>
              <a:t>pemrosesan</a:t>
            </a:r>
            <a:r>
              <a:rPr lang="en-US" sz="2400" dirty="0"/>
              <a:t> </a:t>
            </a:r>
            <a:r>
              <a:rPr lang="en-US" sz="2400" dirty="0" err="1"/>
              <a:t>informasi</a:t>
            </a:r>
            <a:r>
              <a:rPr lang="en-US" sz="2400" dirty="0"/>
              <a:t>, </a:t>
            </a:r>
            <a:r>
              <a:rPr lang="en-US" sz="2400" dirty="0" err="1"/>
              <a:t>pengambilan</a:t>
            </a:r>
            <a:r>
              <a:rPr lang="en-US" sz="2400" dirty="0"/>
              <a:t> </a:t>
            </a:r>
            <a:r>
              <a:rPr lang="en-US" sz="2400" dirty="0" err="1"/>
              <a:t>keputusan</a:t>
            </a:r>
            <a:r>
              <a:rPr lang="en-US" sz="2400" dirty="0"/>
              <a:t> dan </a:t>
            </a:r>
            <a:r>
              <a:rPr lang="en-US" sz="2400" dirty="0" err="1"/>
              <a:t>pemecahan</a:t>
            </a:r>
            <a:r>
              <a:rPr lang="en-US" sz="2400" dirty="0"/>
              <a:t> </a:t>
            </a:r>
            <a:r>
              <a:rPr lang="en-US" sz="2400" dirty="0" err="1"/>
              <a:t>masalah</a:t>
            </a:r>
            <a:r>
              <a:rPr lang="en-US" sz="2400" dirty="0"/>
              <a:t>. Hal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diasumsikan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mempercepat</a:t>
            </a:r>
            <a:r>
              <a:rPr lang="en-US" sz="2400" dirty="0"/>
              <a:t> </a:t>
            </a:r>
            <a:r>
              <a:rPr lang="en-US" sz="2400" dirty="0" err="1"/>
              <a:t>pembelajaran</a:t>
            </a:r>
            <a:r>
              <a:rPr lang="en-US" sz="2400" dirty="0"/>
              <a:t> dan </a:t>
            </a:r>
            <a:r>
              <a:rPr lang="en-US" sz="2400" dirty="0" err="1"/>
              <a:t>adaptasi</a:t>
            </a:r>
            <a:r>
              <a:rPr lang="en-US" sz="2400" dirty="0"/>
              <a:t> </a:t>
            </a:r>
            <a:r>
              <a:rPr lang="en-US" sz="2400" dirty="0" err="1"/>
              <a:t>terhadap</a:t>
            </a:r>
            <a:r>
              <a:rPr lang="en-US" sz="2400" dirty="0"/>
              <a:t> </a:t>
            </a:r>
            <a:r>
              <a:rPr lang="en-US" sz="2400" dirty="0" err="1"/>
              <a:t>lingkungan</a:t>
            </a:r>
            <a:r>
              <a:rPr lang="en-US" sz="2400" dirty="0"/>
              <a:t> </a:t>
            </a:r>
            <a:r>
              <a:rPr lang="en-US" sz="2400" dirty="0" err="1"/>
              <a:t>baru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130440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B3F7B-DB86-2A4A-327F-219F17383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697108"/>
          </a:xfrm>
        </p:spPr>
        <p:txBody>
          <a:bodyPr>
            <a:normAutofit/>
          </a:bodyPr>
          <a:lstStyle/>
          <a:p>
            <a:r>
              <a:rPr lang="fi-FI" sz="3600" dirty="0"/>
              <a:t>Cognitive Style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CF5AEF-BAD8-0500-FCAF-8C65C780B5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605" y="1541721"/>
            <a:ext cx="10706986" cy="475275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dirty="0" err="1"/>
              <a:t>Konsep</a:t>
            </a:r>
            <a:r>
              <a:rPr lang="en-US" sz="2400" dirty="0"/>
              <a:t> </a:t>
            </a:r>
            <a:r>
              <a:rPr lang="en-US" sz="2400" dirty="0" err="1"/>
              <a:t>diferensiasi</a:t>
            </a:r>
            <a:r>
              <a:rPr lang="en-US" sz="2400" dirty="0"/>
              <a:t> </a:t>
            </a:r>
            <a:r>
              <a:rPr lang="en-US" sz="2400" dirty="0" err="1"/>
              <a:t>kognitif</a:t>
            </a:r>
            <a:r>
              <a:rPr lang="en-US" sz="2400" dirty="0"/>
              <a:t> </a:t>
            </a:r>
            <a:r>
              <a:rPr lang="en-US" sz="2400" dirty="0" err="1"/>
              <a:t>relevan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perilaku</a:t>
            </a:r>
            <a:r>
              <a:rPr lang="en-US" sz="2400" dirty="0"/>
              <a:t> </a:t>
            </a:r>
            <a:r>
              <a:rPr lang="en-US" sz="2400" dirty="0" err="1"/>
              <a:t>konsumen</a:t>
            </a:r>
            <a:r>
              <a:rPr lang="en-US" sz="2400" dirty="0"/>
              <a:t>. </a:t>
            </a:r>
            <a:r>
              <a:rPr lang="en-US" sz="2400" dirty="0" err="1"/>
              <a:t>Individu</a:t>
            </a:r>
            <a:r>
              <a:rPr lang="en-US" sz="2400" dirty="0"/>
              <a:t> yang </a:t>
            </a:r>
            <a:r>
              <a:rPr lang="en-US" sz="2400" dirty="0" err="1"/>
              <a:t>memiliki</a:t>
            </a:r>
            <a:r>
              <a:rPr lang="en-US" sz="2400" dirty="0"/>
              <a:t> </a:t>
            </a:r>
            <a:r>
              <a:rPr lang="en-US" sz="2400" dirty="0" err="1"/>
              <a:t>kognitif</a:t>
            </a:r>
            <a:r>
              <a:rPr lang="en-US" sz="2400" dirty="0"/>
              <a:t> </a:t>
            </a:r>
            <a:r>
              <a:rPr lang="en-US" sz="2400" dirty="0" err="1"/>
              <a:t>kompleks</a:t>
            </a:r>
            <a:r>
              <a:rPr lang="en-US" sz="2400" dirty="0"/>
              <a:t> </a:t>
            </a:r>
            <a:r>
              <a:rPr lang="en-US" sz="2400" dirty="0" err="1"/>
              <a:t>diharapkan</a:t>
            </a:r>
            <a:r>
              <a:rPr lang="en-US" sz="2400" dirty="0"/>
              <a:t>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aktif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pencariannya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informasi</a:t>
            </a:r>
            <a:r>
              <a:rPr lang="en-US" sz="2400" dirty="0"/>
              <a:t> dan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membentuk</a:t>
            </a:r>
            <a:r>
              <a:rPr lang="en-US" sz="2400" dirty="0"/>
              <a:t> </a:t>
            </a:r>
            <a:r>
              <a:rPr lang="en-US" sz="2400" dirty="0" err="1"/>
              <a:t>kesan</a:t>
            </a:r>
            <a:r>
              <a:rPr lang="en-US" sz="2400" dirty="0"/>
              <a:t> yang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akurat</a:t>
            </a:r>
            <a:r>
              <a:rPr lang="en-US" sz="2400" dirty="0"/>
              <a:t> </a:t>
            </a:r>
            <a:r>
              <a:rPr lang="en-US" sz="2400" dirty="0" err="1"/>
              <a:t>terhadap</a:t>
            </a:r>
            <a:r>
              <a:rPr lang="en-US" sz="2400" dirty="0"/>
              <a:t> </a:t>
            </a:r>
            <a:r>
              <a:rPr lang="en-US" sz="2400" dirty="0" err="1"/>
              <a:t>produk</a:t>
            </a:r>
            <a:r>
              <a:rPr lang="en-US" sz="2400" dirty="0"/>
              <a:t> dan orang. </a:t>
            </a:r>
            <a:r>
              <a:rPr lang="en-US" sz="2400" dirty="0" err="1"/>
              <a:t>Mereka</a:t>
            </a:r>
            <a:r>
              <a:rPr lang="en-US" sz="2400" dirty="0"/>
              <a:t> juga </a:t>
            </a:r>
            <a:r>
              <a:rPr lang="en-US" sz="2400" dirty="0" err="1"/>
              <a:t>memasukkan</a:t>
            </a:r>
            <a:r>
              <a:rPr lang="en-US" sz="2400" dirty="0"/>
              <a:t> </a:t>
            </a:r>
            <a:r>
              <a:rPr lang="en-US" sz="2400" dirty="0" err="1"/>
              <a:t>rangsangan</a:t>
            </a:r>
            <a:r>
              <a:rPr lang="en-US" sz="2400" dirty="0"/>
              <a:t> yang </a:t>
            </a:r>
            <a:r>
              <a:rPr lang="en-US" sz="2400" dirty="0" err="1"/>
              <a:t>disukai</a:t>
            </a:r>
            <a:r>
              <a:rPr lang="en-US" sz="2400" dirty="0"/>
              <a:t> dan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disukai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evaluasinya</a:t>
            </a:r>
            <a:r>
              <a:rPr lang="en-US" sz="2400" dirty="0"/>
              <a:t> </a:t>
            </a:r>
            <a:r>
              <a:rPr lang="en-US" sz="2400" dirty="0" err="1"/>
              <a:t>produk</a:t>
            </a:r>
            <a:r>
              <a:rPr lang="en-US" sz="2400" dirty="0"/>
              <a:t> dan </a:t>
            </a:r>
            <a:r>
              <a:rPr lang="en-US" sz="2400" dirty="0" err="1"/>
              <a:t>layanan</a:t>
            </a:r>
            <a:r>
              <a:rPr lang="en-US" sz="2400" dirty="0"/>
              <a:t>. Oleh </a:t>
            </a:r>
            <a:r>
              <a:rPr lang="en-US" sz="2400" dirty="0" err="1"/>
              <a:t>karena</a:t>
            </a:r>
            <a:r>
              <a:rPr lang="en-US" sz="2400" dirty="0"/>
              <a:t> </a:t>
            </a:r>
            <a:r>
              <a:rPr lang="en-US" sz="2400" dirty="0" err="1"/>
              <a:t>itu</a:t>
            </a:r>
            <a:r>
              <a:rPr lang="en-US" sz="2400" dirty="0"/>
              <a:t> </a:t>
            </a:r>
            <a:r>
              <a:rPr lang="en-US" sz="2400" dirty="0" err="1"/>
              <a:t>mereka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diasumsikan</a:t>
            </a:r>
            <a:r>
              <a:rPr lang="en-US" sz="2400" dirty="0"/>
              <a:t> </a:t>
            </a:r>
            <a:r>
              <a:rPr lang="en-US" sz="2400" dirty="0" err="1"/>
              <a:t>membeli</a:t>
            </a:r>
            <a:r>
              <a:rPr lang="en-US" sz="2400" dirty="0"/>
              <a:t> </a:t>
            </a:r>
            <a:r>
              <a:rPr lang="en-US" sz="2400" dirty="0" err="1"/>
              <a:t>produk</a:t>
            </a:r>
            <a:r>
              <a:rPr lang="en-US" sz="2400" dirty="0"/>
              <a:t> dan </a:t>
            </a:r>
            <a:r>
              <a:rPr lang="en-US" sz="2400" dirty="0" err="1"/>
              <a:t>layanan</a:t>
            </a:r>
            <a:r>
              <a:rPr lang="en-US" sz="2400" dirty="0"/>
              <a:t> yang </a:t>
            </a:r>
            <a:r>
              <a:rPr lang="en-US" sz="2400" dirty="0" err="1"/>
              <a:t>kemungkinan</a:t>
            </a:r>
            <a:r>
              <a:rPr lang="en-US" sz="2400" dirty="0"/>
              <a:t> </a:t>
            </a:r>
            <a:r>
              <a:rPr lang="en-US" sz="2400" dirty="0" err="1"/>
              <a:t>besar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memuaskan</a:t>
            </a:r>
            <a:r>
              <a:rPr lang="en-US" sz="2400" dirty="0"/>
              <a:t>. </a:t>
            </a:r>
            <a:r>
              <a:rPr lang="en-US" sz="2400" dirty="0" err="1"/>
              <a:t>Individu</a:t>
            </a:r>
            <a:r>
              <a:rPr lang="en-US" sz="2400" dirty="0"/>
              <a:t> yang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kognitif</a:t>
            </a:r>
            <a:r>
              <a:rPr lang="en-US" sz="2400" dirty="0"/>
              <a:t> </a:t>
            </a:r>
            <a:r>
              <a:rPr lang="en-US" sz="2400" dirty="0" err="1"/>
              <a:t>sederhana</a:t>
            </a:r>
            <a:r>
              <a:rPr lang="en-US" sz="2400" dirty="0"/>
              <a:t> </a:t>
            </a:r>
            <a:r>
              <a:rPr lang="en-US" sz="2400" dirty="0" err="1"/>
              <a:t>mungkin</a:t>
            </a:r>
            <a:r>
              <a:rPr lang="en-US" sz="2400" dirty="0"/>
              <a:t>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rentan</a:t>
            </a:r>
            <a:r>
              <a:rPr lang="en-US" sz="2400" dirty="0"/>
              <a:t> </a:t>
            </a:r>
            <a:r>
              <a:rPr lang="en-US" sz="2400" dirty="0" err="1"/>
              <a:t>terhadap</a:t>
            </a:r>
            <a:r>
              <a:rPr lang="en-US" sz="2400" dirty="0"/>
              <a:t> </a:t>
            </a:r>
            <a:r>
              <a:rPr lang="en-US" sz="2400" dirty="0" err="1"/>
              <a:t>komunikasi</a:t>
            </a:r>
            <a:r>
              <a:rPr lang="en-US" sz="2400" dirty="0"/>
              <a:t> </a:t>
            </a:r>
            <a:r>
              <a:rPr lang="en-US" sz="2400" dirty="0" err="1"/>
              <a:t>persuasif</a:t>
            </a:r>
            <a:r>
              <a:rPr lang="en-US" sz="2400" dirty="0"/>
              <a:t> </a:t>
            </a:r>
            <a:r>
              <a:rPr lang="en-US" sz="2400" dirty="0" err="1"/>
              <a:t>sepihak</a:t>
            </a:r>
            <a:r>
              <a:rPr lang="en-US" sz="2400" dirty="0"/>
              <a:t> (</a:t>
            </a:r>
            <a:r>
              <a:rPr lang="en-US" sz="2400" dirty="0" err="1"/>
              <a:t>misalnya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iklan</a:t>
            </a:r>
            <a:r>
              <a:rPr lang="en-US" sz="2400" dirty="0"/>
              <a:t>). </a:t>
            </a:r>
            <a:r>
              <a:rPr lang="en-US" sz="2400" dirty="0" err="1"/>
              <a:t>Individu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kognitif</a:t>
            </a:r>
            <a:r>
              <a:rPr lang="en-US" sz="2400" dirty="0"/>
              <a:t> </a:t>
            </a:r>
            <a:r>
              <a:rPr lang="en-US" sz="2400" dirty="0" err="1"/>
              <a:t>kompleks</a:t>
            </a:r>
            <a:r>
              <a:rPr lang="en-US" sz="2400" dirty="0"/>
              <a:t>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menyukai</a:t>
            </a:r>
            <a:r>
              <a:rPr lang="en-US" sz="2400" dirty="0"/>
              <a:t> </a:t>
            </a:r>
            <a:r>
              <a:rPr lang="en-US" sz="2400" dirty="0" err="1"/>
              <a:t>informasi</a:t>
            </a:r>
            <a:r>
              <a:rPr lang="en-US" sz="2400" dirty="0"/>
              <a:t> yang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seimbang</a:t>
            </a:r>
            <a:r>
              <a:rPr lang="en-US" sz="2400" dirty="0"/>
              <a:t> </a:t>
            </a:r>
            <a:r>
              <a:rPr lang="en-US" sz="2400" dirty="0" err="1"/>
              <a:t>mengenai</a:t>
            </a:r>
            <a:r>
              <a:rPr lang="en-US" sz="2400" dirty="0"/>
              <a:t> </a:t>
            </a:r>
            <a:r>
              <a:rPr lang="en-US" sz="2400" dirty="0" err="1"/>
              <a:t>barang</a:t>
            </a:r>
            <a:r>
              <a:rPr lang="en-US" sz="2400" dirty="0"/>
              <a:t> dan </a:t>
            </a:r>
            <a:r>
              <a:rPr lang="en-US" sz="2400" dirty="0" err="1"/>
              <a:t>bahkan</a:t>
            </a:r>
            <a:r>
              <a:rPr lang="en-US" sz="2400" dirty="0"/>
              <a:t> </a:t>
            </a:r>
            <a:r>
              <a:rPr lang="en-US" sz="2400" dirty="0" err="1"/>
              <a:t>mungkin</a:t>
            </a:r>
            <a:r>
              <a:rPr lang="en-US" sz="2400" dirty="0"/>
              <a:t> </a:t>
            </a:r>
            <a:r>
              <a:rPr lang="en-US" sz="2400" dirty="0" err="1"/>
              <a:t>menjadi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toleran</a:t>
            </a:r>
            <a:r>
              <a:rPr lang="en-US" sz="2400" dirty="0"/>
              <a:t> </a:t>
            </a:r>
            <a:r>
              <a:rPr lang="en-US" sz="2400" dirty="0" err="1"/>
              <a:t>terhadap</a:t>
            </a:r>
            <a:r>
              <a:rPr lang="en-US" sz="2400" dirty="0"/>
              <a:t> </a:t>
            </a:r>
            <a:r>
              <a:rPr lang="en-US" sz="2400" dirty="0" err="1"/>
              <a:t>informasi</a:t>
            </a:r>
            <a:r>
              <a:rPr lang="en-US" sz="2400" dirty="0"/>
              <a:t> </a:t>
            </a:r>
            <a:r>
              <a:rPr lang="en-US" sz="2400" dirty="0" err="1"/>
              <a:t>sama</a:t>
            </a:r>
            <a:r>
              <a:rPr lang="en-US" sz="2400" dirty="0"/>
              <a:t> </a:t>
            </a:r>
            <a:r>
              <a:rPr lang="en-US" sz="2400" dirty="0" err="1"/>
              <a:t>sekali</a:t>
            </a:r>
            <a:r>
              <a:rPr lang="en-US" sz="2400" dirty="0"/>
              <a:t> </a:t>
            </a:r>
            <a:r>
              <a:rPr lang="en-US" sz="2400" dirty="0" err="1"/>
              <a:t>selaras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keyakinan</a:t>
            </a:r>
            <a:r>
              <a:rPr lang="en-US" sz="2400" dirty="0"/>
              <a:t> yang </a:t>
            </a:r>
            <a:r>
              <a:rPr lang="en-US" sz="2400" dirty="0" err="1"/>
              <a:t>ada</a:t>
            </a:r>
            <a:r>
              <a:rPr lang="en-US" sz="2400" dirty="0"/>
              <a:t>. Hal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menunjukkan</a:t>
            </a:r>
            <a:r>
              <a:rPr lang="en-US" sz="2400" dirty="0"/>
              <a:t> </a:t>
            </a:r>
            <a:r>
              <a:rPr lang="en-US" sz="2400" dirty="0" err="1"/>
              <a:t>bahwa</a:t>
            </a:r>
            <a:r>
              <a:rPr lang="en-US" sz="2400" dirty="0"/>
              <a:t> </a:t>
            </a:r>
            <a:r>
              <a:rPr lang="en-US" sz="2400" dirty="0" err="1"/>
              <a:t>pesan</a:t>
            </a:r>
            <a:r>
              <a:rPr lang="en-US" sz="2400" dirty="0"/>
              <a:t> </a:t>
            </a:r>
            <a:r>
              <a:rPr lang="en-US" sz="2400" dirty="0" err="1"/>
              <a:t>ditujukan</a:t>
            </a:r>
            <a:r>
              <a:rPr lang="en-US" sz="2400" dirty="0"/>
              <a:t> pada </a:t>
            </a:r>
            <a:r>
              <a:rPr lang="en-US" sz="2400" dirty="0" err="1"/>
              <a:t>perubahan</a:t>
            </a:r>
            <a:r>
              <a:rPr lang="en-US" sz="2400" dirty="0"/>
              <a:t> </a:t>
            </a:r>
            <a:r>
              <a:rPr lang="en-US" sz="2400" dirty="0" err="1"/>
              <a:t>sikap</a:t>
            </a:r>
            <a:r>
              <a:rPr lang="en-US" sz="2400" dirty="0"/>
              <a:t> </a:t>
            </a:r>
            <a:r>
              <a:rPr lang="en-US" sz="2400" dirty="0" err="1"/>
              <a:t>terhadap</a:t>
            </a:r>
            <a:r>
              <a:rPr lang="en-US" sz="2400" dirty="0"/>
              <a:t> </a:t>
            </a:r>
            <a:r>
              <a:rPr lang="en-US" sz="2400" dirty="0" err="1"/>
              <a:t>produk</a:t>
            </a:r>
            <a:r>
              <a:rPr lang="en-US" sz="2400" dirty="0"/>
              <a:t> dan </a:t>
            </a:r>
            <a:r>
              <a:rPr lang="en-US" sz="2400" dirty="0" err="1"/>
              <a:t>jasa</a:t>
            </a:r>
            <a:r>
              <a:rPr lang="en-US" sz="2400" dirty="0"/>
              <a:t> </a:t>
            </a:r>
            <a:r>
              <a:rPr lang="en-US" sz="2400" dirty="0" err="1"/>
              <a:t>harus</a:t>
            </a:r>
            <a:r>
              <a:rPr lang="en-US" sz="2400" dirty="0"/>
              <a:t> </a:t>
            </a:r>
            <a:r>
              <a:rPr lang="en-US" sz="2400" dirty="0" err="1"/>
              <a:t>dirancang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cara</a:t>
            </a:r>
            <a:r>
              <a:rPr lang="en-US" sz="2400" dirty="0"/>
              <a:t> yang </a:t>
            </a:r>
            <a:r>
              <a:rPr lang="en-US" sz="2400" dirty="0" err="1"/>
              <a:t>berbeda</a:t>
            </a:r>
            <a:r>
              <a:rPr lang="en-US" sz="2400" dirty="0"/>
              <a:t> </a:t>
            </a:r>
            <a:r>
              <a:rPr lang="en-US" sz="2400" dirty="0" err="1"/>
              <a:t>tergantung</a:t>
            </a:r>
            <a:r>
              <a:rPr lang="en-US" sz="2400" dirty="0"/>
              <a:t> pada </a:t>
            </a:r>
            <a:r>
              <a:rPr lang="en-US" sz="2400" dirty="0" err="1"/>
              <a:t>audiens</a:t>
            </a:r>
            <a:r>
              <a:rPr lang="en-US" sz="2400" dirty="0"/>
              <a:t> yang </a:t>
            </a:r>
            <a:r>
              <a:rPr lang="en-US" sz="2400" dirty="0" err="1"/>
              <a:t>ingin</a:t>
            </a:r>
            <a:r>
              <a:rPr lang="en-US" sz="2400" dirty="0"/>
              <a:t> </a:t>
            </a:r>
            <a:r>
              <a:rPr lang="en-US" sz="2400" dirty="0" err="1"/>
              <a:t>dijangkau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680116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B3F7B-DB86-2A4A-327F-219F17383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697108"/>
          </a:xfrm>
        </p:spPr>
        <p:txBody>
          <a:bodyPr>
            <a:normAutofit/>
          </a:bodyPr>
          <a:lstStyle/>
          <a:p>
            <a:r>
              <a:rPr lang="fi-FI" sz="3600" dirty="0"/>
              <a:t>Gaya Hidup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CF5AEF-BAD8-0500-FCAF-8C65C780B5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605" y="1541721"/>
            <a:ext cx="10706986" cy="47527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err="1"/>
              <a:t>Motivasi</a:t>
            </a:r>
            <a:r>
              <a:rPr lang="en-US" sz="2400" dirty="0"/>
              <a:t> dan </a:t>
            </a:r>
            <a:r>
              <a:rPr lang="en-US" sz="2400" dirty="0" err="1"/>
              <a:t>ciri-ciri</a:t>
            </a:r>
            <a:r>
              <a:rPr lang="en-US" sz="2400" dirty="0"/>
              <a:t> </a:t>
            </a:r>
            <a:r>
              <a:rPr lang="en-US" sz="2400" dirty="0" err="1"/>
              <a:t>kepribadian</a:t>
            </a:r>
            <a:r>
              <a:rPr lang="en-US" sz="2400" dirty="0"/>
              <a:t> yang </a:t>
            </a:r>
            <a:r>
              <a:rPr lang="en-US" sz="2400" dirty="0" err="1"/>
              <a:t>dibahas</a:t>
            </a:r>
            <a:r>
              <a:rPr lang="en-US" sz="2400" dirty="0"/>
              <a:t> di </a:t>
            </a:r>
            <a:r>
              <a:rPr lang="en-US" sz="2400" dirty="0" err="1"/>
              <a:t>atas</a:t>
            </a:r>
            <a:r>
              <a:rPr lang="en-US" sz="2400" dirty="0"/>
              <a:t> </a:t>
            </a:r>
            <a:r>
              <a:rPr lang="en-US" sz="2400" dirty="0" err="1"/>
              <a:t>bersifat</a:t>
            </a:r>
            <a:r>
              <a:rPr lang="en-US" sz="2400" dirty="0"/>
              <a:t> </a:t>
            </a:r>
            <a:r>
              <a:rPr lang="en-US" sz="2400" dirty="0" err="1"/>
              <a:t>umum</a:t>
            </a:r>
            <a:r>
              <a:rPr lang="en-US" sz="2400" dirty="0"/>
              <a:t>, </a:t>
            </a:r>
            <a:r>
              <a:rPr lang="en-US" sz="2400" dirty="0" err="1"/>
              <a:t>dimana</a:t>
            </a:r>
            <a:r>
              <a:rPr lang="en-US" sz="2400" dirty="0"/>
              <a:t> </a:t>
            </a:r>
            <a:r>
              <a:rPr lang="en-US" sz="2400" dirty="0" err="1"/>
              <a:t>mereka</a:t>
            </a:r>
            <a:r>
              <a:rPr lang="en-US" sz="2400" dirty="0"/>
              <a:t> </a:t>
            </a:r>
            <a:r>
              <a:rPr lang="en-US" sz="2400" dirty="0" err="1"/>
              <a:t>mempengaruhi</a:t>
            </a:r>
            <a:r>
              <a:rPr lang="en-US" sz="2400" dirty="0"/>
              <a:t> </a:t>
            </a:r>
            <a:r>
              <a:rPr lang="en-US" sz="2400" dirty="0" err="1"/>
              <a:t>banyak</a:t>
            </a:r>
            <a:r>
              <a:rPr lang="en-US" sz="2400" dirty="0"/>
              <a:t> </a:t>
            </a:r>
            <a:r>
              <a:rPr lang="en-US" sz="2400" dirty="0" err="1"/>
              <a:t>jenis</a:t>
            </a:r>
            <a:r>
              <a:rPr lang="en-US" sz="2400" dirty="0"/>
              <a:t> </a:t>
            </a:r>
            <a:r>
              <a:rPr lang="en-US" sz="2400" dirty="0" err="1"/>
              <a:t>perilaku</a:t>
            </a:r>
            <a:r>
              <a:rPr lang="en-US" sz="2400" dirty="0"/>
              <a:t>. </a:t>
            </a:r>
            <a:r>
              <a:rPr lang="en-US" sz="2400" dirty="0" err="1"/>
              <a:t>Studi</a:t>
            </a:r>
            <a:r>
              <a:rPr lang="en-US" sz="2400" dirty="0"/>
              <a:t> </a:t>
            </a:r>
            <a:r>
              <a:rPr lang="en-US" sz="2400" dirty="0" err="1"/>
              <a:t>tentang</a:t>
            </a:r>
            <a:r>
              <a:rPr lang="en-US" sz="2400" dirty="0"/>
              <a:t> </a:t>
            </a:r>
            <a:r>
              <a:rPr lang="en-US" sz="2400" dirty="0" err="1"/>
              <a:t>hal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mungkin</a:t>
            </a:r>
            <a:r>
              <a:rPr lang="en-US" sz="2400" dirty="0"/>
              <a:t> </a:t>
            </a:r>
            <a:r>
              <a:rPr lang="en-US" sz="2400" dirty="0" err="1"/>
              <a:t>cukup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perkembangan</a:t>
            </a:r>
            <a:r>
              <a:rPr lang="en-US" sz="2400" dirty="0"/>
              <a:t> </a:t>
            </a:r>
            <a:r>
              <a:rPr lang="en-US" sz="2400" dirty="0" err="1"/>
              <a:t>teoritis</a:t>
            </a:r>
            <a:r>
              <a:rPr lang="en-US" sz="2400" dirty="0"/>
              <a:t> </a:t>
            </a:r>
            <a:r>
              <a:rPr lang="en-US" sz="2400" dirty="0" err="1"/>
              <a:t>psikologi</a:t>
            </a:r>
            <a:r>
              <a:rPr lang="en-US" sz="2400" dirty="0"/>
              <a:t>; </a:t>
            </a:r>
            <a:r>
              <a:rPr lang="en-US" sz="2400" dirty="0" err="1"/>
              <a:t>namun</a:t>
            </a:r>
            <a:r>
              <a:rPr lang="en-US" sz="2400" dirty="0"/>
              <a:t>,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tujuan</a:t>
            </a:r>
            <a:r>
              <a:rPr lang="en-US" sz="2400" dirty="0"/>
              <a:t> </a:t>
            </a:r>
            <a:r>
              <a:rPr lang="en-US" sz="2400" dirty="0" err="1"/>
              <a:t>praktismungkin</a:t>
            </a:r>
            <a:r>
              <a:rPr lang="en-US" sz="2400" dirty="0"/>
              <a:t> </a:t>
            </a:r>
            <a:r>
              <a:rPr lang="en-US" sz="2400" dirty="0" err="1"/>
              <a:t>bermanfaat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memiliki</a:t>
            </a:r>
            <a:r>
              <a:rPr lang="en-US" sz="2400" dirty="0"/>
              <a:t> </a:t>
            </a:r>
            <a:r>
              <a:rPr lang="en-US" sz="2400" dirty="0" err="1"/>
              <a:t>ciri-ciri</a:t>
            </a:r>
            <a:r>
              <a:rPr lang="en-US" sz="2400" dirty="0"/>
              <a:t> yang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spesifik</a:t>
            </a:r>
            <a:r>
              <a:rPr lang="en-US" sz="2400" dirty="0"/>
              <a:t> </a:t>
            </a:r>
            <a:r>
              <a:rPr lang="en-US" sz="2400" dirty="0" err="1"/>
              <a:t>terkait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jenis</a:t>
            </a:r>
            <a:r>
              <a:rPr lang="en-US" sz="2400" dirty="0"/>
              <a:t> </a:t>
            </a:r>
            <a:r>
              <a:rPr lang="en-US" sz="2400" dirty="0" err="1"/>
              <a:t>perilaku</a:t>
            </a:r>
            <a:r>
              <a:rPr lang="en-US" sz="2400" dirty="0"/>
              <a:t> </a:t>
            </a:r>
            <a:r>
              <a:rPr lang="en-US" sz="2400" dirty="0" err="1"/>
              <a:t>tertentu</a:t>
            </a:r>
            <a:r>
              <a:rPr lang="en-US" sz="2400" dirty="0"/>
              <a:t>, mis. </a:t>
            </a:r>
            <a:r>
              <a:rPr lang="en-US" sz="2400" dirty="0" err="1"/>
              <a:t>pembelian</a:t>
            </a:r>
            <a:r>
              <a:rPr lang="en-US" sz="2400" dirty="0"/>
              <a:t> </a:t>
            </a:r>
            <a:r>
              <a:rPr lang="en-US" sz="2400" dirty="0" err="1"/>
              <a:t>produk</a:t>
            </a:r>
            <a:r>
              <a:rPr lang="en-US" sz="2400" dirty="0"/>
              <a:t> </a:t>
            </a:r>
            <a:r>
              <a:rPr lang="en-US" sz="2400" dirty="0" err="1"/>
              <a:t>merek</a:t>
            </a:r>
            <a:r>
              <a:rPr lang="en-US" sz="2400" dirty="0"/>
              <a:t> </a:t>
            </a:r>
            <a:r>
              <a:rPr lang="en-US" sz="2400" dirty="0" err="1"/>
              <a:t>tertentu</a:t>
            </a:r>
            <a:r>
              <a:rPr lang="en-US" sz="2400" dirty="0"/>
              <a:t>. </a:t>
            </a:r>
            <a:r>
              <a:rPr lang="en-US" sz="2400" dirty="0" err="1"/>
              <a:t>Pengklasifikasian</a:t>
            </a:r>
            <a:r>
              <a:rPr lang="en-US" sz="2400" dirty="0"/>
              <a:t> </a:t>
            </a:r>
            <a:r>
              <a:rPr lang="en-US" sz="2400" dirty="0" err="1"/>
              <a:t>individu</a:t>
            </a:r>
            <a:r>
              <a:rPr lang="en-US" sz="2400" dirty="0"/>
              <a:t>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praktis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dicapai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mendeskripsikan</a:t>
            </a:r>
            <a:r>
              <a:rPr lang="en-US" sz="2400" dirty="0"/>
              <a:t> </a:t>
            </a:r>
            <a:r>
              <a:rPr lang="en-US" sz="2400" dirty="0" err="1"/>
              <a:t>berbagai</a:t>
            </a:r>
            <a:r>
              <a:rPr lang="en-US" sz="2400" dirty="0"/>
              <a:t> </a:t>
            </a:r>
            <a:r>
              <a:rPr lang="en-US" sz="2400" dirty="0" err="1"/>
              <a:t>gaya</a:t>
            </a:r>
            <a:r>
              <a:rPr lang="en-US" sz="2400" dirty="0"/>
              <a:t> </a:t>
            </a:r>
            <a:r>
              <a:rPr lang="en-US" sz="2400" dirty="0" err="1"/>
              <a:t>hidup</a:t>
            </a:r>
            <a:r>
              <a:rPr lang="en-US" sz="2400" dirty="0"/>
              <a:t>, </a:t>
            </a:r>
            <a:r>
              <a:rPr lang="en-US" sz="2400" dirty="0" err="1"/>
              <a:t>menggabungkan</a:t>
            </a:r>
            <a:r>
              <a:rPr lang="en-US" sz="2400" dirty="0"/>
              <a:t> </a:t>
            </a:r>
            <a:r>
              <a:rPr lang="en-US" sz="2400" dirty="0" err="1"/>
              <a:t>pola</a:t>
            </a:r>
            <a:r>
              <a:rPr lang="en-US" sz="2400" dirty="0"/>
              <a:t> </a:t>
            </a:r>
            <a:r>
              <a:rPr lang="en-US" sz="2400" dirty="0" err="1"/>
              <a:t>hidup</a:t>
            </a:r>
            <a:r>
              <a:rPr lang="en-US" sz="2400" dirty="0"/>
              <a:t> dan </a:t>
            </a:r>
            <a:r>
              <a:rPr lang="en-US" sz="2400" dirty="0" err="1"/>
              <a:t>cara</a:t>
            </a:r>
            <a:r>
              <a:rPr lang="en-US" sz="2400" dirty="0"/>
              <a:t> </a:t>
            </a:r>
            <a:r>
              <a:rPr lang="en-US" sz="2400" dirty="0" err="1"/>
              <a:t>menghabiskan</a:t>
            </a:r>
            <a:r>
              <a:rPr lang="en-US" sz="2400" dirty="0"/>
              <a:t> </a:t>
            </a:r>
            <a:r>
              <a:rPr lang="en-US" sz="2400" dirty="0" err="1"/>
              <a:t>waktu</a:t>
            </a:r>
            <a:r>
              <a:rPr lang="en-US" sz="2400" dirty="0"/>
              <a:t> dan uang.</a:t>
            </a:r>
          </a:p>
        </p:txBody>
      </p:sp>
    </p:spTree>
    <p:extLst>
      <p:ext uri="{BB962C8B-B14F-4D97-AF65-F5344CB8AC3E}">
        <p14:creationId xmlns:p14="http://schemas.microsoft.com/office/powerpoint/2010/main" val="23921498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B3F7B-DB86-2A4A-327F-219F17383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697108"/>
          </a:xfrm>
        </p:spPr>
        <p:txBody>
          <a:bodyPr>
            <a:normAutofit/>
          </a:bodyPr>
          <a:lstStyle/>
          <a:p>
            <a:r>
              <a:rPr lang="fi-FI" sz="3600" dirty="0"/>
              <a:t>Gaya Hidup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CF5AEF-BAD8-0500-FCAF-8C65C780B5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605" y="1541721"/>
            <a:ext cx="10706986" cy="47527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err="1"/>
              <a:t>Studi</a:t>
            </a:r>
            <a:r>
              <a:rPr lang="en-US" sz="2400" dirty="0"/>
              <a:t> </a:t>
            </a:r>
            <a:r>
              <a:rPr lang="en-US" sz="2400" dirty="0" err="1"/>
              <a:t>tentang</a:t>
            </a:r>
            <a:r>
              <a:rPr lang="en-US" sz="2400" dirty="0"/>
              <a:t> </a:t>
            </a:r>
            <a:r>
              <a:rPr lang="en-US" sz="2400" dirty="0" err="1"/>
              <a:t>gaya</a:t>
            </a:r>
            <a:r>
              <a:rPr lang="en-US" sz="2400" dirty="0"/>
              <a:t> </a:t>
            </a:r>
            <a:r>
              <a:rPr lang="en-US" sz="2400" dirty="0" err="1"/>
              <a:t>hidup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psikografis</a:t>
            </a:r>
            <a:r>
              <a:rPr lang="en-US" sz="2400" dirty="0"/>
              <a:t> </a:t>
            </a:r>
            <a:r>
              <a:rPr lang="en-US" sz="2400" dirty="0" err="1"/>
              <a:t>relevan</a:t>
            </a:r>
            <a:r>
              <a:rPr lang="en-US" sz="2400" dirty="0"/>
              <a:t> </a:t>
            </a:r>
            <a:r>
              <a:rPr lang="en-US" sz="2400" dirty="0" err="1"/>
              <a:t>bagi</a:t>
            </a:r>
            <a:r>
              <a:rPr lang="en-US" sz="2400" dirty="0"/>
              <a:t> </a:t>
            </a:r>
            <a:r>
              <a:rPr lang="en-US" sz="2400" dirty="0" err="1"/>
              <a:t>pemasar</a:t>
            </a:r>
            <a:r>
              <a:rPr lang="en-US" sz="2400" dirty="0"/>
              <a:t> dan </a:t>
            </a:r>
            <a:r>
              <a:rPr lang="en-US" sz="2400" dirty="0" err="1"/>
              <a:t>peneliti</a:t>
            </a:r>
            <a:r>
              <a:rPr lang="en-US" sz="2400" dirty="0"/>
              <a:t> </a:t>
            </a:r>
            <a:r>
              <a:rPr lang="en-US" sz="2400" dirty="0" err="1"/>
              <a:t>konsumen</a:t>
            </a:r>
            <a:r>
              <a:rPr lang="en-US" sz="2400" dirty="0"/>
              <a:t>. </a:t>
            </a:r>
            <a:r>
              <a:rPr lang="en-US" sz="2400" dirty="0" err="1"/>
              <a:t>Psikografik</a:t>
            </a:r>
            <a:r>
              <a:rPr lang="en-US" sz="2400" dirty="0"/>
              <a:t>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mampu</a:t>
            </a:r>
            <a:r>
              <a:rPr lang="en-US" sz="2400" dirty="0"/>
              <a:t> </a:t>
            </a:r>
            <a:r>
              <a:rPr lang="en-US" sz="2400" dirty="0" err="1"/>
              <a:t>memberikan</a:t>
            </a:r>
            <a:r>
              <a:rPr lang="en-US" sz="2400" dirty="0"/>
              <a:t> </a:t>
            </a:r>
            <a:r>
              <a:rPr lang="en-US" sz="2400" dirty="0" err="1"/>
              <a:t>deskripsi</a:t>
            </a:r>
            <a:r>
              <a:rPr lang="en-US" sz="2400" dirty="0"/>
              <a:t> yang </a:t>
            </a:r>
            <a:r>
              <a:rPr lang="en-US" sz="2400" dirty="0" err="1"/>
              <a:t>hidup</a:t>
            </a:r>
            <a:r>
              <a:rPr lang="en-US" sz="2400" dirty="0"/>
              <a:t> </a:t>
            </a:r>
            <a:r>
              <a:rPr lang="en-US" sz="2400" dirty="0" err="1"/>
              <a:t>tentang</a:t>
            </a:r>
            <a:r>
              <a:rPr lang="en-US" sz="2400" dirty="0"/>
              <a:t> </a:t>
            </a:r>
            <a:r>
              <a:rPr lang="en-US" sz="2400" dirty="0" err="1"/>
              <a:t>tipe</a:t>
            </a:r>
            <a:r>
              <a:rPr lang="en-US" sz="2400" dirty="0"/>
              <a:t> orang yang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digunakan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periklanan</a:t>
            </a:r>
            <a:r>
              <a:rPr lang="en-US" sz="2400" dirty="0"/>
              <a:t>, </a:t>
            </a:r>
            <a:r>
              <a:rPr lang="en-US" sz="2400" dirty="0" err="1"/>
              <a:t>penerbitan</a:t>
            </a:r>
            <a:r>
              <a:rPr lang="en-US" sz="2400" dirty="0"/>
              <a:t>, </a:t>
            </a:r>
            <a:r>
              <a:rPr lang="en-US" sz="2400" dirty="0" err="1"/>
              <a:t>produksi</a:t>
            </a:r>
            <a:r>
              <a:rPr lang="en-US" sz="2400" dirty="0"/>
              <a:t> </a:t>
            </a:r>
            <a:r>
              <a:rPr lang="en-US" sz="2400" dirty="0" err="1"/>
              <a:t>inovatif</a:t>
            </a:r>
            <a:r>
              <a:rPr lang="en-US" sz="2400" dirty="0"/>
              <a:t>, dan </a:t>
            </a:r>
            <a:r>
              <a:rPr lang="en-US" sz="2400" dirty="0" err="1"/>
              <a:t>sebagainya</a:t>
            </a:r>
            <a:r>
              <a:rPr lang="en-US" sz="2400" dirty="0"/>
              <a:t>, </a:t>
            </a:r>
            <a:r>
              <a:rPr lang="en-US" sz="2400" dirty="0" err="1"/>
              <a:t>dibandingkan</a:t>
            </a:r>
            <a:r>
              <a:rPr lang="en-US" sz="2400" dirty="0"/>
              <a:t> </a:t>
            </a:r>
            <a:r>
              <a:rPr lang="en-US" sz="2400" dirty="0" err="1"/>
              <a:t>klasifikasi</a:t>
            </a:r>
            <a:r>
              <a:rPr lang="en-US" sz="2400" dirty="0"/>
              <a:t> </a:t>
            </a:r>
            <a:r>
              <a:rPr lang="en-US" sz="2400" dirty="0" err="1"/>
              <a:t>demografis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kepribadian</a:t>
            </a:r>
            <a:r>
              <a:rPr lang="en-US" sz="2400" dirty="0"/>
              <a:t> </a:t>
            </a:r>
            <a:r>
              <a:rPr lang="en-US" sz="2400" dirty="0" err="1"/>
              <a:t>sendiri</a:t>
            </a:r>
            <a:r>
              <a:rPr lang="en-US" sz="2400" dirty="0"/>
              <a:t>. </a:t>
            </a:r>
            <a:r>
              <a:rPr lang="en-US" sz="2400" dirty="0" err="1"/>
              <a:t>Ukuran</a:t>
            </a:r>
            <a:r>
              <a:rPr lang="en-US" sz="2400" dirty="0"/>
              <a:t> </a:t>
            </a:r>
            <a:r>
              <a:rPr lang="en-US" sz="2400" dirty="0" err="1"/>
              <a:t>psikografis</a:t>
            </a:r>
            <a:r>
              <a:rPr lang="en-US" sz="2400" dirty="0"/>
              <a:t> </a:t>
            </a:r>
            <a:r>
              <a:rPr lang="en-US" sz="2400" dirty="0" err="1"/>
              <a:t>mengacu</a:t>
            </a:r>
            <a:r>
              <a:rPr lang="en-US" sz="2400" dirty="0"/>
              <a:t> pada </a:t>
            </a:r>
            <a:r>
              <a:rPr lang="en-US" sz="2400" dirty="0" err="1"/>
              <a:t>aktivitas</a:t>
            </a:r>
            <a:r>
              <a:rPr lang="en-US" sz="2400" dirty="0"/>
              <a:t>, </a:t>
            </a:r>
            <a:r>
              <a:rPr lang="en-US" sz="2400" dirty="0" err="1"/>
              <a:t>minat</a:t>
            </a:r>
            <a:r>
              <a:rPr lang="en-US" sz="2400" dirty="0"/>
              <a:t>, dan </a:t>
            </a:r>
            <a:r>
              <a:rPr lang="en-US" sz="2400" dirty="0" err="1"/>
              <a:t>pendapat</a:t>
            </a:r>
            <a:r>
              <a:rPr lang="en-US" sz="2400" dirty="0"/>
              <a:t> (AIO) </a:t>
            </a:r>
            <a:r>
              <a:rPr lang="en-US" sz="2400" dirty="0" err="1"/>
              <a:t>konsumen</a:t>
            </a:r>
            <a:r>
              <a:rPr lang="en-US" sz="2400" dirty="0"/>
              <a:t>.</a:t>
            </a:r>
          </a:p>
          <a:p>
            <a:pPr marL="0" indent="0">
              <a:buNone/>
            </a:pPr>
            <a:r>
              <a:rPr lang="en-US" sz="2400" dirty="0"/>
              <a:t>Gaya </a:t>
            </a:r>
            <a:r>
              <a:rPr lang="en-US" sz="2400" dirty="0" err="1"/>
              <a:t>hidup</a:t>
            </a:r>
            <a:r>
              <a:rPr lang="en-US" sz="2400" dirty="0"/>
              <a:t> </a:t>
            </a:r>
            <a:r>
              <a:rPr lang="en-US" sz="2400" dirty="0" err="1"/>
              <a:t>mengacu</a:t>
            </a:r>
            <a:r>
              <a:rPr lang="en-US" sz="2400" dirty="0"/>
              <a:t> pada </a:t>
            </a:r>
            <a:r>
              <a:rPr lang="en-US" sz="2400" dirty="0" err="1"/>
              <a:t>aktivitas</a:t>
            </a:r>
            <a:r>
              <a:rPr lang="en-US" sz="2400" dirty="0"/>
              <a:t>, </a:t>
            </a:r>
            <a:r>
              <a:rPr lang="en-US" sz="2400" dirty="0" err="1"/>
              <a:t>minat</a:t>
            </a:r>
            <a:r>
              <a:rPr lang="en-US" sz="2400" dirty="0"/>
              <a:t>, dan </a:t>
            </a:r>
            <a:r>
              <a:rPr lang="en-US" sz="2400" dirty="0" err="1"/>
              <a:t>opini</a:t>
            </a:r>
            <a:r>
              <a:rPr lang="en-US" sz="2400" dirty="0"/>
              <a:t> </a:t>
            </a:r>
            <a:r>
              <a:rPr lang="en-US" sz="2400" dirty="0" err="1"/>
              <a:t>tertentu</a:t>
            </a:r>
            <a:r>
              <a:rPr lang="en-US" sz="2400" dirty="0"/>
              <a:t> (</a:t>
            </a:r>
            <a:r>
              <a:rPr lang="en-US" sz="2400"/>
              <a:t>AIO) dari</a:t>
            </a:r>
            <a:r>
              <a:rPr lang="en-US" sz="2400" dirty="0"/>
              <a:t> </a:t>
            </a:r>
            <a:r>
              <a:rPr lang="en-US" sz="2400" dirty="0" err="1"/>
              <a:t>individu</a:t>
            </a:r>
            <a:r>
              <a:rPr lang="en-US" sz="2400" dirty="0"/>
              <a:t> </a:t>
            </a:r>
            <a:r>
              <a:rPr lang="en-US" sz="2400" dirty="0" err="1"/>
              <a:t>daripada</a:t>
            </a:r>
            <a:r>
              <a:rPr lang="en-US" sz="2400" dirty="0"/>
              <a:t> </a:t>
            </a:r>
            <a:r>
              <a:rPr lang="en-US" sz="2400" dirty="0" err="1"/>
              <a:t>disposisi</a:t>
            </a:r>
            <a:r>
              <a:rPr lang="en-US" sz="2400" dirty="0"/>
              <a:t> </a:t>
            </a:r>
            <a:r>
              <a:rPr lang="en-US" sz="2400" dirty="0" err="1"/>
              <a:t>umum</a:t>
            </a:r>
            <a:r>
              <a:rPr lang="en-US" sz="2400" dirty="0"/>
              <a:t> </a:t>
            </a:r>
            <a:r>
              <a:rPr lang="en-US" sz="2400" dirty="0" err="1"/>
              <a:t>mereka</a:t>
            </a:r>
            <a:r>
              <a:rPr lang="en-US" sz="2400" dirty="0"/>
              <a:t>. Karena AIO </a:t>
            </a:r>
            <a:r>
              <a:rPr lang="en-US" sz="2400" dirty="0" err="1"/>
              <a:t>itu</a:t>
            </a:r>
            <a:r>
              <a:rPr lang="en-US" sz="2400" dirty="0"/>
              <a:t> </a:t>
            </a:r>
            <a:r>
              <a:rPr lang="en-US" sz="2400" dirty="0" err="1"/>
              <a:t>dikaitkan</a:t>
            </a:r>
            <a:r>
              <a:rPr lang="en-US" sz="2400" dirty="0"/>
              <a:t>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dekat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barang-barang</a:t>
            </a:r>
            <a:r>
              <a:rPr lang="en-US" sz="2400" dirty="0"/>
              <a:t> </a:t>
            </a:r>
            <a:r>
              <a:rPr lang="en-US" sz="2400" dirty="0" err="1"/>
              <a:t>konsumen</a:t>
            </a:r>
            <a:r>
              <a:rPr lang="en-US" sz="2400" dirty="0"/>
              <a:t>, </a:t>
            </a:r>
            <a:r>
              <a:rPr lang="en-US" sz="2400" dirty="0" err="1"/>
              <a:t>psikografis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sebuah</a:t>
            </a:r>
            <a:r>
              <a:rPr lang="en-US" sz="2400" dirty="0"/>
              <a:t> </a:t>
            </a:r>
            <a:r>
              <a:rPr lang="en-US" sz="2400" dirty="0" err="1"/>
              <a:t>alat</a:t>
            </a:r>
            <a:r>
              <a:rPr lang="en-US" sz="2400" dirty="0"/>
              <a:t>  </a:t>
            </a:r>
            <a:r>
              <a:rPr lang="en-US" sz="2400" dirty="0" err="1"/>
              <a:t>praktis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menentukan</a:t>
            </a:r>
            <a:r>
              <a:rPr lang="en-US" sz="2400" dirty="0"/>
              <a:t> </a:t>
            </a:r>
            <a:r>
              <a:rPr lang="en-US" sz="2400" dirty="0" err="1"/>
              <a:t>segmentasi</a:t>
            </a:r>
            <a:r>
              <a:rPr lang="en-US" sz="2400" dirty="0"/>
              <a:t> pasar.</a:t>
            </a:r>
          </a:p>
        </p:txBody>
      </p:sp>
    </p:spTree>
    <p:extLst>
      <p:ext uri="{BB962C8B-B14F-4D97-AF65-F5344CB8AC3E}">
        <p14:creationId xmlns:p14="http://schemas.microsoft.com/office/powerpoint/2010/main" val="35027500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Savon">
      <a:majorFont>
        <a:latin typeface="Avenir Next LT Pro Light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venir Next LT Pro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VTI" id="{A72E8C35-66DD-49F8-AF66-813F19B983AE}" vid="{93CCBC76-B7A1-4C3D-93EA-5CE34C4670F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46">
    <a:dk1>
      <a:sysClr val="windowText" lastClr="000000"/>
    </a:dk1>
    <a:lt1>
      <a:sysClr val="window" lastClr="FFFFFF"/>
    </a:lt1>
    <a:dk2>
      <a:srgbClr val="121316"/>
    </a:dk2>
    <a:lt2>
      <a:srgbClr val="FEFCF7"/>
    </a:lt2>
    <a:accent1>
      <a:srgbClr val="8394A4"/>
    </a:accent1>
    <a:accent2>
      <a:srgbClr val="65739F"/>
    </a:accent2>
    <a:accent3>
      <a:srgbClr val="B2AC8A"/>
    </a:accent3>
    <a:accent4>
      <a:srgbClr val="879BB3"/>
    </a:accent4>
    <a:accent5>
      <a:srgbClr val="D7B579"/>
    </a:accent5>
    <a:accent6>
      <a:srgbClr val="8A9B89"/>
    </a:accent6>
    <a:hlink>
      <a:srgbClr val="85C4D2"/>
    </a:hlink>
    <a:folHlink>
      <a:srgbClr val="8E8CA7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259D436-C82E-43E0-8A01-53DF9CED603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46BCBFB-BBC7-42F1-95CD-058E172363A0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1F91CDEB-92ED-41DC-BF33-2916A768762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{0E1E22DB-8D69-43CE-BBF5-6D21029900BE}tf11531919_win32</Template>
  <TotalTime>383</TotalTime>
  <Words>1533</Words>
  <Application>Microsoft Office PowerPoint</Application>
  <PresentationFormat>Widescreen</PresentationFormat>
  <Paragraphs>49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Avenir Next LT Pro</vt:lpstr>
      <vt:lpstr>Avenir Next LT Pro Light</vt:lpstr>
      <vt:lpstr>Calibri</vt:lpstr>
      <vt:lpstr>Garamond</vt:lpstr>
      <vt:lpstr>Wingdings</vt:lpstr>
      <vt:lpstr>SavonVTI</vt:lpstr>
      <vt:lpstr>MOTIVASI &amp; KEPRIBADIAN</vt:lpstr>
      <vt:lpstr>Motivasi</vt:lpstr>
      <vt:lpstr>Hirarki Kebutuhan Maslow</vt:lpstr>
      <vt:lpstr>PowerPoint Presentation</vt:lpstr>
      <vt:lpstr>Kebutuhan Berprestasi</vt:lpstr>
      <vt:lpstr>Kebutuhan Berprestasi</vt:lpstr>
      <vt:lpstr>Locus of Control</vt:lpstr>
      <vt:lpstr>Locus of Control</vt:lpstr>
      <vt:lpstr>Locus of Control</vt:lpstr>
      <vt:lpstr>Pencarian sensasi dan sikap berisiko</vt:lpstr>
      <vt:lpstr>Altruisme</vt:lpstr>
      <vt:lpstr>Altruisme</vt:lpstr>
      <vt:lpstr>Preferensi waktu</vt:lpstr>
      <vt:lpstr>Preferensi waktu</vt:lpstr>
      <vt:lpstr>Cognitive Style</vt:lpstr>
      <vt:lpstr>Cognitive Style</vt:lpstr>
      <vt:lpstr>Gaya Hidup</vt:lpstr>
      <vt:lpstr>Gaya Hidup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MOTIVASI &amp; KEPRIBADIAN</dc:title>
  <dc:creator>Adi Kristiawan</dc:creator>
  <cp:lastModifiedBy>Adi Kristiawan</cp:lastModifiedBy>
  <cp:revision>2</cp:revision>
  <dcterms:created xsi:type="dcterms:W3CDTF">2023-10-02T02:42:50Z</dcterms:created>
  <dcterms:modified xsi:type="dcterms:W3CDTF">2023-10-02T09:06:41Z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